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368" r:id="rId2"/>
    <p:sldId id="370" r:id="rId3"/>
    <p:sldId id="371" r:id="rId4"/>
    <p:sldId id="267" r:id="rId5"/>
    <p:sldId id="294" r:id="rId6"/>
    <p:sldId id="372" r:id="rId7"/>
    <p:sldId id="295" r:id="rId8"/>
    <p:sldId id="296" r:id="rId9"/>
    <p:sldId id="297" r:id="rId10"/>
    <p:sldId id="299" r:id="rId11"/>
    <p:sldId id="300" r:id="rId12"/>
    <p:sldId id="373" r:id="rId13"/>
    <p:sldId id="301" r:id="rId14"/>
    <p:sldId id="302" r:id="rId15"/>
    <p:sldId id="375" r:id="rId16"/>
    <p:sldId id="376" r:id="rId17"/>
    <p:sldId id="377" r:id="rId18"/>
    <p:sldId id="304" r:id="rId19"/>
    <p:sldId id="307" r:id="rId20"/>
    <p:sldId id="303" r:id="rId21"/>
    <p:sldId id="305" r:id="rId22"/>
    <p:sldId id="306" r:id="rId23"/>
    <p:sldId id="308" r:id="rId24"/>
    <p:sldId id="309" r:id="rId25"/>
    <p:sldId id="310" r:id="rId26"/>
    <p:sldId id="378" r:id="rId27"/>
    <p:sldId id="383" r:id="rId28"/>
    <p:sldId id="315" r:id="rId29"/>
    <p:sldId id="316" r:id="rId30"/>
    <p:sldId id="384" r:id="rId31"/>
    <p:sldId id="317" r:id="rId32"/>
    <p:sldId id="319" r:id="rId33"/>
    <p:sldId id="318" r:id="rId34"/>
    <p:sldId id="320" r:id="rId35"/>
    <p:sldId id="321" r:id="rId36"/>
    <p:sldId id="322" r:id="rId37"/>
    <p:sldId id="323" r:id="rId38"/>
    <p:sldId id="324" r:id="rId39"/>
    <p:sldId id="311" r:id="rId40"/>
    <p:sldId id="314" r:id="rId41"/>
    <p:sldId id="326" r:id="rId42"/>
    <p:sldId id="325" r:id="rId43"/>
    <p:sldId id="379" r:id="rId44"/>
    <p:sldId id="380" r:id="rId45"/>
    <p:sldId id="330" r:id="rId46"/>
    <p:sldId id="327" r:id="rId47"/>
    <p:sldId id="328" r:id="rId48"/>
    <p:sldId id="381" r:id="rId49"/>
    <p:sldId id="382" r:id="rId50"/>
    <p:sldId id="329" r:id="rId51"/>
    <p:sldId id="331" r:id="rId52"/>
    <p:sldId id="332" r:id="rId53"/>
    <p:sldId id="335" r:id="rId54"/>
    <p:sldId id="341" r:id="rId55"/>
    <p:sldId id="333" r:id="rId56"/>
    <p:sldId id="334" r:id="rId57"/>
    <p:sldId id="336" r:id="rId58"/>
    <p:sldId id="337" r:id="rId59"/>
    <p:sldId id="338" r:id="rId60"/>
    <p:sldId id="339" r:id="rId61"/>
    <p:sldId id="342" r:id="rId62"/>
    <p:sldId id="340" r:id="rId63"/>
    <p:sldId id="385" r:id="rId64"/>
    <p:sldId id="38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94228"/>
  </p:normalViewPr>
  <p:slideViewPr>
    <p:cSldViewPr snapToGrid="0" snapToObjects="1">
      <p:cViewPr>
        <p:scale>
          <a:sx n="62" d="100"/>
          <a:sy n="62" d="100"/>
        </p:scale>
        <p:origin x="1392" y="10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5613-4268-DA45-BA03-E52D4494A91B}" type="datetimeFigureOut">
              <a:rPr lang="en-US" smtClean="0"/>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B42D5-9729-4D4E-B784-6B87E4FC55B6}" type="slidenum">
              <a:rPr lang="en-US" smtClean="0"/>
              <a:t>‹#›</a:t>
            </a:fld>
            <a:endParaRPr lang="en-US"/>
          </a:p>
        </p:txBody>
      </p:sp>
    </p:spTree>
    <p:extLst>
      <p:ext uri="{BB962C8B-B14F-4D97-AF65-F5344CB8AC3E}">
        <p14:creationId xmlns:p14="http://schemas.microsoft.com/office/powerpoint/2010/main" val="946905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E739C9-0750-774B-9CEF-F121A78C8968}" type="datetimeFigureOut">
              <a:rPr lang="en-US" smtClean="0"/>
              <a:t>5/16/19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79431-A6BF-5241-9F21-9885F88D4AC7}" type="slidenum">
              <a:rPr lang="en-US" smtClean="0"/>
              <a:t>‹#›</a:t>
            </a:fld>
            <a:endParaRPr lang="en-US"/>
          </a:p>
        </p:txBody>
      </p:sp>
    </p:spTree>
    <p:extLst>
      <p:ext uri="{BB962C8B-B14F-4D97-AF65-F5344CB8AC3E}">
        <p14:creationId xmlns:p14="http://schemas.microsoft.com/office/powerpoint/2010/main" val="2074740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39C9-0750-774B-9CEF-F121A78C8968}" type="datetimeFigureOut">
              <a:rPr lang="en-US" smtClean="0"/>
              <a:t>5/16/19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79431-A6BF-5241-9F21-9885F88D4AC7}" type="slidenum">
              <a:rPr lang="en-US" smtClean="0"/>
              <a:t>‹#›</a:t>
            </a:fld>
            <a:endParaRPr lang="en-US"/>
          </a:p>
        </p:txBody>
      </p:sp>
    </p:spTree>
    <p:extLst>
      <p:ext uri="{BB962C8B-B14F-4D97-AF65-F5344CB8AC3E}">
        <p14:creationId xmlns:p14="http://schemas.microsoft.com/office/powerpoint/2010/main" val="758537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39C9-0750-774B-9CEF-F121A78C8968}" type="datetimeFigureOut">
              <a:rPr lang="en-US" smtClean="0"/>
              <a:t>5/16/19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79431-A6BF-5241-9F21-9885F88D4AC7}" type="slidenum">
              <a:rPr lang="en-US" smtClean="0"/>
              <a:t>‹#›</a:t>
            </a:fld>
            <a:endParaRPr lang="en-US"/>
          </a:p>
        </p:txBody>
      </p:sp>
    </p:spTree>
    <p:extLst>
      <p:ext uri="{BB962C8B-B14F-4D97-AF65-F5344CB8AC3E}">
        <p14:creationId xmlns:p14="http://schemas.microsoft.com/office/powerpoint/2010/main" val="127377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E739C9-0750-774B-9CEF-F121A78C8968}" type="datetimeFigureOut">
              <a:rPr lang="en-US" smtClean="0"/>
              <a:t>5/16/19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79431-A6BF-5241-9F21-9885F88D4AC7}" type="slidenum">
              <a:rPr lang="en-US" smtClean="0"/>
              <a:t>‹#›</a:t>
            </a:fld>
            <a:endParaRPr lang="en-US"/>
          </a:p>
        </p:txBody>
      </p:sp>
    </p:spTree>
    <p:extLst>
      <p:ext uri="{BB962C8B-B14F-4D97-AF65-F5344CB8AC3E}">
        <p14:creationId xmlns:p14="http://schemas.microsoft.com/office/powerpoint/2010/main" val="1646528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E739C9-0750-774B-9CEF-F121A78C8968}" type="datetimeFigureOut">
              <a:rPr lang="en-US" smtClean="0"/>
              <a:t>5/16/19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79431-A6BF-5241-9F21-9885F88D4AC7}" type="slidenum">
              <a:rPr lang="en-US" smtClean="0"/>
              <a:t>‹#›</a:t>
            </a:fld>
            <a:endParaRPr lang="en-US"/>
          </a:p>
        </p:txBody>
      </p:sp>
    </p:spTree>
    <p:extLst>
      <p:ext uri="{BB962C8B-B14F-4D97-AF65-F5344CB8AC3E}">
        <p14:creationId xmlns:p14="http://schemas.microsoft.com/office/powerpoint/2010/main" val="234848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E739C9-0750-774B-9CEF-F121A78C8968}" type="datetimeFigureOut">
              <a:rPr lang="en-US" smtClean="0"/>
              <a:t>5/16/19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79431-A6BF-5241-9F21-9885F88D4AC7}" type="slidenum">
              <a:rPr lang="en-US" smtClean="0"/>
              <a:t>‹#›</a:t>
            </a:fld>
            <a:endParaRPr lang="en-US"/>
          </a:p>
        </p:txBody>
      </p:sp>
    </p:spTree>
    <p:extLst>
      <p:ext uri="{BB962C8B-B14F-4D97-AF65-F5344CB8AC3E}">
        <p14:creationId xmlns:p14="http://schemas.microsoft.com/office/powerpoint/2010/main" val="2122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E739C9-0750-774B-9CEF-F121A78C8968}" type="datetimeFigureOut">
              <a:rPr lang="en-US" smtClean="0"/>
              <a:t>5/16/19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79431-A6BF-5241-9F21-9885F88D4AC7}" type="slidenum">
              <a:rPr lang="en-US" smtClean="0"/>
              <a:t>‹#›</a:t>
            </a:fld>
            <a:endParaRPr lang="en-US"/>
          </a:p>
        </p:txBody>
      </p:sp>
    </p:spTree>
    <p:extLst>
      <p:ext uri="{BB962C8B-B14F-4D97-AF65-F5344CB8AC3E}">
        <p14:creationId xmlns:p14="http://schemas.microsoft.com/office/powerpoint/2010/main" val="243650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E739C9-0750-774B-9CEF-F121A78C8968}" type="datetimeFigureOut">
              <a:rPr lang="en-US" smtClean="0"/>
              <a:t>5/16/19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79431-A6BF-5241-9F21-9885F88D4AC7}" type="slidenum">
              <a:rPr lang="en-US" smtClean="0"/>
              <a:t>‹#›</a:t>
            </a:fld>
            <a:endParaRPr lang="en-US"/>
          </a:p>
        </p:txBody>
      </p:sp>
    </p:spTree>
    <p:extLst>
      <p:ext uri="{BB962C8B-B14F-4D97-AF65-F5344CB8AC3E}">
        <p14:creationId xmlns:p14="http://schemas.microsoft.com/office/powerpoint/2010/main" val="1936828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E739C9-0750-774B-9CEF-F121A78C8968}" type="datetimeFigureOut">
              <a:rPr lang="en-US" smtClean="0"/>
              <a:t>5/16/19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79431-A6BF-5241-9F21-9885F88D4AC7}" type="slidenum">
              <a:rPr lang="en-US" smtClean="0"/>
              <a:t>‹#›</a:t>
            </a:fld>
            <a:endParaRPr lang="en-US"/>
          </a:p>
        </p:txBody>
      </p:sp>
    </p:spTree>
    <p:extLst>
      <p:ext uri="{BB962C8B-B14F-4D97-AF65-F5344CB8AC3E}">
        <p14:creationId xmlns:p14="http://schemas.microsoft.com/office/powerpoint/2010/main" val="716301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E739C9-0750-774B-9CEF-F121A78C8968}" type="datetimeFigureOut">
              <a:rPr lang="en-US" smtClean="0"/>
              <a:t>5/16/19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79431-A6BF-5241-9F21-9885F88D4AC7}" type="slidenum">
              <a:rPr lang="en-US" smtClean="0"/>
              <a:t>‹#›</a:t>
            </a:fld>
            <a:endParaRPr lang="en-US"/>
          </a:p>
        </p:txBody>
      </p:sp>
    </p:spTree>
    <p:extLst>
      <p:ext uri="{BB962C8B-B14F-4D97-AF65-F5344CB8AC3E}">
        <p14:creationId xmlns:p14="http://schemas.microsoft.com/office/powerpoint/2010/main" val="90203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E739C9-0750-774B-9CEF-F121A78C8968}" type="datetimeFigureOut">
              <a:rPr lang="en-US" smtClean="0"/>
              <a:t>5/16/19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79431-A6BF-5241-9F21-9885F88D4AC7}" type="slidenum">
              <a:rPr lang="en-US" smtClean="0"/>
              <a:t>‹#›</a:t>
            </a:fld>
            <a:endParaRPr lang="en-US"/>
          </a:p>
        </p:txBody>
      </p:sp>
    </p:spTree>
    <p:extLst>
      <p:ext uri="{BB962C8B-B14F-4D97-AF65-F5344CB8AC3E}">
        <p14:creationId xmlns:p14="http://schemas.microsoft.com/office/powerpoint/2010/main" val="2082236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E739C9-0750-774B-9CEF-F121A78C8968}" type="datetimeFigureOut">
              <a:rPr lang="en-US" smtClean="0"/>
              <a:t>5/16/19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D79431-A6BF-5241-9F21-9885F88D4AC7}" type="slidenum">
              <a:rPr lang="en-US" smtClean="0"/>
              <a:t>‹#›</a:t>
            </a:fld>
            <a:endParaRPr lang="en-US"/>
          </a:p>
        </p:txBody>
      </p:sp>
    </p:spTree>
    <p:extLst>
      <p:ext uri="{BB962C8B-B14F-4D97-AF65-F5344CB8AC3E}">
        <p14:creationId xmlns:p14="http://schemas.microsoft.com/office/powerpoint/2010/main" val="1201063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www.youtube.com/watch?v=0XKIDqB4Wug" TargetMode="Externa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14.tiff"/><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29.tiff"/><Relationship Id="rId2" Type="http://schemas.openxmlformats.org/officeDocument/2006/relationships/image" Target="../media/image26.tiff"/><Relationship Id="rId1" Type="http://schemas.openxmlformats.org/officeDocument/2006/relationships/slideLayout" Target="../slideLayouts/slideLayout2.xml"/><Relationship Id="rId6" Type="http://schemas.openxmlformats.org/officeDocument/2006/relationships/hyperlink" Target="https://www.youtube.com/watch?v=sxYrzzy3cq8" TargetMode="External"/><Relationship Id="rId5" Type="http://schemas.openxmlformats.org/officeDocument/2006/relationships/image" Target="../media/image28.emf"/><Relationship Id="rId4" Type="http://schemas.openxmlformats.org/officeDocument/2006/relationships/hyperlink" Target="https://nl.wikipedia.org/wiki/Simpsons_paradox"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E6cu-4tAssc" TargetMode="External"/><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3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46.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oXVxaSoY94k"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8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80875" y="0"/>
            <a:ext cx="4611125" cy="68580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227875895"/>
              </p:ext>
            </p:extLst>
          </p:nvPr>
        </p:nvGraphicFramePr>
        <p:xfrm>
          <a:off x="1253067" y="2108199"/>
          <a:ext cx="5249333" cy="3581400"/>
        </p:xfrm>
        <a:graphic>
          <a:graphicData uri="http://schemas.openxmlformats.org/drawingml/2006/table">
            <a:tbl>
              <a:tblPr firstRow="1" bandRow="1">
                <a:tableStyleId>{5C22544A-7EE6-4342-B048-85BDC9FD1C3A}</a:tableStyleId>
              </a:tblPr>
              <a:tblGrid>
                <a:gridCol w="2464476">
                  <a:extLst>
                    <a:ext uri="{9D8B030D-6E8A-4147-A177-3AD203B41FA5}">
                      <a16:colId xmlns:a16="http://schemas.microsoft.com/office/drawing/2014/main" val="20000"/>
                    </a:ext>
                  </a:extLst>
                </a:gridCol>
                <a:gridCol w="2784857">
                  <a:extLst>
                    <a:ext uri="{9D8B030D-6E8A-4147-A177-3AD203B41FA5}">
                      <a16:colId xmlns:a16="http://schemas.microsoft.com/office/drawing/2014/main" val="20001"/>
                    </a:ext>
                  </a:extLst>
                </a:gridCol>
              </a:tblGrid>
              <a:tr h="596900">
                <a:tc>
                  <a:txBody>
                    <a:bodyPr/>
                    <a:lstStyle/>
                    <a:p>
                      <a:pPr algn="ctr"/>
                      <a:r>
                        <a:rPr lang="nl-NL" sz="3000" noProof="0" dirty="0"/>
                        <a:t>Hoofdstuk</a:t>
                      </a:r>
                    </a:p>
                  </a:txBody>
                  <a:tcPr/>
                </a:tc>
                <a:tc>
                  <a:txBody>
                    <a:bodyPr/>
                    <a:lstStyle/>
                    <a:p>
                      <a:r>
                        <a:rPr lang="nl-NL" sz="3000" noProof="0" dirty="0"/>
                        <a:t>Paragraaf</a:t>
                      </a:r>
                    </a:p>
                  </a:txBody>
                  <a:tcPr/>
                </a:tc>
                <a:extLst>
                  <a:ext uri="{0D108BD9-81ED-4DB2-BD59-A6C34878D82A}">
                    <a16:rowId xmlns:a16="http://schemas.microsoft.com/office/drawing/2014/main" val="10000"/>
                  </a:ext>
                </a:extLst>
              </a:tr>
              <a:tr h="596900">
                <a:tc>
                  <a:txBody>
                    <a:bodyPr/>
                    <a:lstStyle/>
                    <a:p>
                      <a:pPr algn="ctr"/>
                      <a:r>
                        <a:rPr lang="nl-NL" sz="3000" noProof="0" dirty="0"/>
                        <a:t>2</a:t>
                      </a:r>
                    </a:p>
                  </a:txBody>
                  <a:tcPr/>
                </a:tc>
                <a:tc>
                  <a:txBody>
                    <a:bodyPr/>
                    <a:lstStyle/>
                    <a:p>
                      <a:r>
                        <a:rPr lang="nl-NL" sz="3000" noProof="0" dirty="0"/>
                        <a:t>2.3, 2.4</a:t>
                      </a:r>
                    </a:p>
                  </a:txBody>
                  <a:tcPr/>
                </a:tc>
                <a:extLst>
                  <a:ext uri="{0D108BD9-81ED-4DB2-BD59-A6C34878D82A}">
                    <a16:rowId xmlns:a16="http://schemas.microsoft.com/office/drawing/2014/main" val="10001"/>
                  </a:ext>
                </a:extLst>
              </a:tr>
              <a:tr h="596900">
                <a:tc>
                  <a:txBody>
                    <a:bodyPr/>
                    <a:lstStyle/>
                    <a:p>
                      <a:pPr algn="ctr"/>
                      <a:r>
                        <a:rPr lang="nl-NL" sz="3000" noProof="0" dirty="0"/>
                        <a:t>3</a:t>
                      </a:r>
                    </a:p>
                  </a:txBody>
                  <a:tcPr/>
                </a:tc>
                <a:tc>
                  <a:txBody>
                    <a:bodyPr/>
                    <a:lstStyle/>
                    <a:p>
                      <a:r>
                        <a:rPr lang="nl-NL" sz="3000" noProof="0" dirty="0"/>
                        <a:t>3.1, 3.3, 3.4</a:t>
                      </a:r>
                    </a:p>
                  </a:txBody>
                  <a:tcPr/>
                </a:tc>
                <a:extLst>
                  <a:ext uri="{0D108BD9-81ED-4DB2-BD59-A6C34878D82A}">
                    <a16:rowId xmlns:a16="http://schemas.microsoft.com/office/drawing/2014/main" val="10002"/>
                  </a:ext>
                </a:extLst>
              </a:tr>
              <a:tr h="596900">
                <a:tc>
                  <a:txBody>
                    <a:bodyPr/>
                    <a:lstStyle/>
                    <a:p>
                      <a:pPr algn="ctr"/>
                      <a:r>
                        <a:rPr lang="nl-NL" sz="3000" noProof="0" dirty="0"/>
                        <a:t>6</a:t>
                      </a:r>
                    </a:p>
                  </a:txBody>
                  <a:tcPr/>
                </a:tc>
                <a:tc>
                  <a:txBody>
                    <a:bodyPr/>
                    <a:lstStyle/>
                    <a:p>
                      <a:r>
                        <a:rPr lang="nl-NL" sz="3000" noProof="0" dirty="0"/>
                        <a:t>Alles</a:t>
                      </a:r>
                    </a:p>
                  </a:txBody>
                  <a:tcPr/>
                </a:tc>
                <a:extLst>
                  <a:ext uri="{0D108BD9-81ED-4DB2-BD59-A6C34878D82A}">
                    <a16:rowId xmlns:a16="http://schemas.microsoft.com/office/drawing/2014/main" val="10003"/>
                  </a:ext>
                </a:extLst>
              </a:tr>
              <a:tr h="596900">
                <a:tc>
                  <a:txBody>
                    <a:bodyPr/>
                    <a:lstStyle/>
                    <a:p>
                      <a:pPr algn="ctr"/>
                      <a:r>
                        <a:rPr lang="nl-NL" sz="3000" noProof="0" dirty="0"/>
                        <a:t>7</a:t>
                      </a:r>
                    </a:p>
                  </a:txBody>
                  <a:tcPr/>
                </a:tc>
                <a:tc>
                  <a:txBody>
                    <a:bodyPr/>
                    <a:lstStyle/>
                    <a:p>
                      <a:r>
                        <a:rPr lang="nl-NL" sz="3000" noProof="0" dirty="0"/>
                        <a:t>Alles</a:t>
                      </a:r>
                      <a:r>
                        <a:rPr lang="nl-NL" sz="3000" baseline="0" noProof="0" dirty="0"/>
                        <a:t> ( 7.4 niet)</a:t>
                      </a:r>
                      <a:endParaRPr lang="nl-NL" sz="3000" noProof="0" dirty="0"/>
                    </a:p>
                  </a:txBody>
                  <a:tcPr/>
                </a:tc>
                <a:extLst>
                  <a:ext uri="{0D108BD9-81ED-4DB2-BD59-A6C34878D82A}">
                    <a16:rowId xmlns:a16="http://schemas.microsoft.com/office/drawing/2014/main" val="10004"/>
                  </a:ext>
                </a:extLst>
              </a:tr>
              <a:tr h="596900">
                <a:tc>
                  <a:txBody>
                    <a:bodyPr/>
                    <a:lstStyle/>
                    <a:p>
                      <a:pPr algn="ctr"/>
                      <a:r>
                        <a:rPr lang="nl-NL" sz="3000" noProof="0" dirty="0"/>
                        <a:t>8</a:t>
                      </a:r>
                    </a:p>
                  </a:txBody>
                  <a:tcPr/>
                </a:tc>
                <a:tc>
                  <a:txBody>
                    <a:bodyPr/>
                    <a:lstStyle/>
                    <a:p>
                      <a:r>
                        <a:rPr lang="nl-NL" sz="3000" noProof="0" dirty="0"/>
                        <a:t>8.1, 8.2</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96017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2"/>
          <p:cNvSpPr>
            <a:spLocks noChangeArrowheads="1"/>
          </p:cNvSpPr>
          <p:nvPr/>
        </p:nvSpPr>
        <p:spPr bwMode="auto">
          <a:xfrm>
            <a:off x="1361440" y="1361440"/>
            <a:ext cx="426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5400" b="1" dirty="0">
                <a:solidFill>
                  <a:srgbClr val="003399"/>
                </a:solidFill>
              </a:rPr>
              <a:t>Section 3.3</a:t>
            </a:r>
          </a:p>
        </p:txBody>
      </p:sp>
      <p:sp>
        <p:nvSpPr>
          <p:cNvPr id="6" name="Rectangle 3"/>
          <p:cNvSpPr>
            <a:spLocks noChangeArrowheads="1"/>
          </p:cNvSpPr>
          <p:nvPr/>
        </p:nvSpPr>
        <p:spPr bwMode="auto">
          <a:xfrm>
            <a:off x="1361440" y="2733040"/>
            <a:ext cx="4267200" cy="131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altLang="en-US" sz="4000" dirty="0">
                <a:solidFill>
                  <a:srgbClr val="003399"/>
                </a:solidFill>
              </a:rPr>
              <a:t>Paired data</a:t>
            </a:r>
          </a:p>
        </p:txBody>
      </p:sp>
      <p:pic>
        <p:nvPicPr>
          <p:cNvPr id="7" name="Picture 6"/>
          <p:cNvPicPr>
            <a:picLocks noChangeAspect="1"/>
          </p:cNvPicPr>
          <p:nvPr/>
        </p:nvPicPr>
        <p:blipFill>
          <a:blip r:embed="rId2"/>
          <a:stretch>
            <a:fillRect/>
          </a:stretch>
        </p:blipFill>
        <p:spPr>
          <a:xfrm>
            <a:off x="7580875" y="0"/>
            <a:ext cx="4611125" cy="6858000"/>
          </a:xfrm>
          <a:prstGeom prst="rect">
            <a:avLst/>
          </a:prstGeom>
        </p:spPr>
      </p:pic>
    </p:spTree>
    <p:extLst>
      <p:ext uri="{BB962C8B-B14F-4D97-AF65-F5344CB8AC3E}">
        <p14:creationId xmlns:p14="http://schemas.microsoft.com/office/powerpoint/2010/main" val="1447786161"/>
      </p:ext>
    </p:extLst>
  </p:cSld>
  <p:clrMapOvr>
    <a:masterClrMapping/>
  </p:clrMapOvr>
  <p:transition spd="med">
    <p:pull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7726947" cy="6858000"/>
          </a:xfrm>
          <a:prstGeom prst="rect">
            <a:avLst/>
          </a:prstGeom>
        </p:spPr>
      </p:pic>
      <p:sp>
        <p:nvSpPr>
          <p:cNvPr id="3" name="Title 1">
            <a:extLst>
              <a:ext uri="{FF2B5EF4-FFF2-40B4-BE49-F238E27FC236}">
                <a16:creationId xmlns:a16="http://schemas.microsoft.com/office/drawing/2014/main" id="{C0596B8F-7F12-0449-9936-C04014FA44E1}"/>
              </a:ext>
            </a:extLst>
          </p:cNvPr>
          <p:cNvSpPr>
            <a:spLocks noGrp="1"/>
          </p:cNvSpPr>
          <p:nvPr>
            <p:ph type="title"/>
          </p:nvPr>
        </p:nvSpPr>
        <p:spPr>
          <a:xfrm>
            <a:off x="7873181" y="5908574"/>
            <a:ext cx="10515600" cy="1325563"/>
          </a:xfrm>
        </p:spPr>
        <p:txBody>
          <a:bodyPr>
            <a:normAutofit/>
          </a:bodyPr>
          <a:lstStyle/>
          <a:p>
            <a:r>
              <a:rPr lang="en-US" sz="2000" b="1" i="1" dirty="0">
                <a:solidFill>
                  <a:schemeClr val="accent1">
                    <a:lumMod val="75000"/>
                  </a:schemeClr>
                </a:solidFill>
              </a:rPr>
              <a:t>Vitruvian Man </a:t>
            </a:r>
            <a:r>
              <a:rPr lang="en-US" sz="2000" b="1" dirty="0">
                <a:solidFill>
                  <a:schemeClr val="accent1">
                    <a:lumMod val="75000"/>
                  </a:schemeClr>
                </a:solidFill>
              </a:rPr>
              <a:t>(Leonardo da Vinci)</a:t>
            </a:r>
          </a:p>
        </p:txBody>
      </p:sp>
    </p:spTree>
    <p:extLst>
      <p:ext uri="{BB962C8B-B14F-4D97-AF65-F5344CB8AC3E}">
        <p14:creationId xmlns:p14="http://schemas.microsoft.com/office/powerpoint/2010/main" val="772106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7726947" cy="6858000"/>
          </a:xfrm>
          <a:prstGeom prst="rect">
            <a:avLst/>
          </a:prstGeom>
        </p:spPr>
      </p:pic>
      <p:sp>
        <p:nvSpPr>
          <p:cNvPr id="3" name="Title 1">
            <a:extLst>
              <a:ext uri="{FF2B5EF4-FFF2-40B4-BE49-F238E27FC236}">
                <a16:creationId xmlns:a16="http://schemas.microsoft.com/office/drawing/2014/main" id="{C0596B8F-7F12-0449-9936-C04014FA44E1}"/>
              </a:ext>
            </a:extLst>
          </p:cNvPr>
          <p:cNvSpPr>
            <a:spLocks noGrp="1"/>
          </p:cNvSpPr>
          <p:nvPr>
            <p:ph type="title"/>
          </p:nvPr>
        </p:nvSpPr>
        <p:spPr>
          <a:xfrm>
            <a:off x="7873181" y="5908574"/>
            <a:ext cx="10515600" cy="1325563"/>
          </a:xfrm>
        </p:spPr>
        <p:txBody>
          <a:bodyPr>
            <a:normAutofit/>
          </a:bodyPr>
          <a:lstStyle/>
          <a:p>
            <a:r>
              <a:rPr lang="en-US" sz="2000" b="1" i="1" dirty="0">
                <a:solidFill>
                  <a:schemeClr val="accent1">
                    <a:lumMod val="75000"/>
                  </a:schemeClr>
                </a:solidFill>
              </a:rPr>
              <a:t>Vitruvian Man </a:t>
            </a:r>
            <a:r>
              <a:rPr lang="en-US" sz="2000" b="1" dirty="0">
                <a:solidFill>
                  <a:schemeClr val="accent1">
                    <a:lumMod val="75000"/>
                  </a:schemeClr>
                </a:solidFill>
              </a:rPr>
              <a:t>(Leonardo da Vinci)</a:t>
            </a:r>
          </a:p>
        </p:txBody>
      </p:sp>
      <p:cxnSp>
        <p:nvCxnSpPr>
          <p:cNvPr id="5" name="Straight Connector 4">
            <a:extLst>
              <a:ext uri="{FF2B5EF4-FFF2-40B4-BE49-F238E27FC236}">
                <a16:creationId xmlns:a16="http://schemas.microsoft.com/office/drawing/2014/main" id="{FC7B8898-E20D-A140-B866-AA5E3ACE1A71}"/>
              </a:ext>
            </a:extLst>
          </p:cNvPr>
          <p:cNvCxnSpPr>
            <a:cxnSpLocks/>
          </p:cNvCxnSpPr>
          <p:nvPr/>
        </p:nvCxnSpPr>
        <p:spPr>
          <a:xfrm>
            <a:off x="3794893" y="1224116"/>
            <a:ext cx="1" cy="5633884"/>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3AA7DBD-B879-CC41-9A49-CFDE98881EAF}"/>
              </a:ext>
            </a:extLst>
          </p:cNvPr>
          <p:cNvCxnSpPr>
            <a:cxnSpLocks/>
          </p:cNvCxnSpPr>
          <p:nvPr/>
        </p:nvCxnSpPr>
        <p:spPr>
          <a:xfrm rot="5400000">
            <a:off x="3764413" y="-502708"/>
            <a:ext cx="1" cy="5633884"/>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276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Men’s body fat</a:t>
            </a:r>
          </a:p>
        </p:txBody>
      </p:sp>
      <p:sp>
        <p:nvSpPr>
          <p:cNvPr id="3" name="Content Placeholder 2"/>
          <p:cNvSpPr>
            <a:spLocks noGrp="1"/>
          </p:cNvSpPr>
          <p:nvPr>
            <p:ph idx="1"/>
          </p:nvPr>
        </p:nvSpPr>
        <p:spPr/>
        <p:txBody>
          <a:bodyPr/>
          <a:lstStyle/>
          <a:p>
            <a:r>
              <a:rPr lang="en-US" dirty="0"/>
              <a:t>Finding a simple relationship between neck and wrist diameter</a:t>
            </a:r>
          </a:p>
        </p:txBody>
      </p:sp>
      <p:pic>
        <p:nvPicPr>
          <p:cNvPr id="4" name="Picture 3"/>
          <p:cNvPicPr>
            <a:picLocks noChangeAspect="1"/>
          </p:cNvPicPr>
          <p:nvPr/>
        </p:nvPicPr>
        <p:blipFill rotWithShape="1">
          <a:blip r:embed="rId2"/>
          <a:srcRect r="30790"/>
          <a:stretch/>
        </p:blipFill>
        <p:spPr>
          <a:xfrm>
            <a:off x="190500" y="2704609"/>
            <a:ext cx="11163300" cy="1734380"/>
          </a:xfrm>
          <a:prstGeom prst="rect">
            <a:avLst/>
          </a:prstGeom>
        </p:spPr>
      </p:pic>
      <p:pic>
        <p:nvPicPr>
          <p:cNvPr id="5" name="Picture 4"/>
          <p:cNvPicPr>
            <a:picLocks noChangeAspect="1"/>
          </p:cNvPicPr>
          <p:nvPr/>
        </p:nvPicPr>
        <p:blipFill>
          <a:blip r:embed="rId3"/>
          <a:stretch>
            <a:fillRect/>
          </a:stretch>
        </p:blipFill>
        <p:spPr>
          <a:xfrm>
            <a:off x="5528930" y="2686993"/>
            <a:ext cx="6148720" cy="4171007"/>
          </a:xfrm>
          <a:prstGeom prst="rect">
            <a:avLst/>
          </a:prstGeom>
        </p:spPr>
      </p:pic>
    </p:spTree>
    <p:extLst>
      <p:ext uri="{BB962C8B-B14F-4D97-AF65-F5344CB8AC3E}">
        <p14:creationId xmlns:p14="http://schemas.microsoft.com/office/powerpoint/2010/main" val="432458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Related data versus non-related data</a:t>
            </a:r>
          </a:p>
        </p:txBody>
      </p:sp>
      <p:pic>
        <p:nvPicPr>
          <p:cNvPr id="4" name="Picture 3"/>
          <p:cNvPicPr>
            <a:picLocks noChangeAspect="1"/>
          </p:cNvPicPr>
          <p:nvPr/>
        </p:nvPicPr>
        <p:blipFill>
          <a:blip r:embed="rId2"/>
          <a:stretch>
            <a:fillRect/>
          </a:stretch>
        </p:blipFill>
        <p:spPr>
          <a:xfrm>
            <a:off x="215067" y="1945481"/>
            <a:ext cx="5777839" cy="3637899"/>
          </a:xfrm>
          <a:prstGeom prst="rect">
            <a:avLst/>
          </a:prstGeom>
        </p:spPr>
      </p:pic>
      <p:pic>
        <p:nvPicPr>
          <p:cNvPr id="5" name="Picture 4"/>
          <p:cNvPicPr>
            <a:picLocks noChangeAspect="1"/>
          </p:cNvPicPr>
          <p:nvPr/>
        </p:nvPicPr>
        <p:blipFill>
          <a:blip r:embed="rId3"/>
          <a:stretch>
            <a:fillRect/>
          </a:stretch>
        </p:blipFill>
        <p:spPr>
          <a:xfrm>
            <a:off x="6064781" y="1973191"/>
            <a:ext cx="5896257" cy="3577003"/>
          </a:xfrm>
          <a:prstGeom prst="rect">
            <a:avLst/>
          </a:prstGeom>
        </p:spPr>
      </p:pic>
      <p:pic>
        <p:nvPicPr>
          <p:cNvPr id="6" name="Picture 5"/>
          <p:cNvPicPr>
            <a:picLocks noChangeAspect="1"/>
          </p:cNvPicPr>
          <p:nvPr/>
        </p:nvPicPr>
        <p:blipFill>
          <a:blip r:embed="rId4"/>
          <a:stretch>
            <a:fillRect/>
          </a:stretch>
        </p:blipFill>
        <p:spPr>
          <a:xfrm>
            <a:off x="6169838" y="5832697"/>
            <a:ext cx="5791200" cy="876300"/>
          </a:xfrm>
          <a:prstGeom prst="rect">
            <a:avLst/>
          </a:prstGeom>
        </p:spPr>
      </p:pic>
      <p:pic>
        <p:nvPicPr>
          <p:cNvPr id="7" name="Picture 6"/>
          <p:cNvPicPr>
            <a:picLocks noChangeAspect="1"/>
          </p:cNvPicPr>
          <p:nvPr/>
        </p:nvPicPr>
        <p:blipFill>
          <a:blip r:embed="rId5"/>
          <a:stretch>
            <a:fillRect/>
          </a:stretch>
        </p:blipFill>
        <p:spPr>
          <a:xfrm>
            <a:off x="1661160" y="5838173"/>
            <a:ext cx="3289300" cy="812800"/>
          </a:xfrm>
          <a:prstGeom prst="rect">
            <a:avLst/>
          </a:prstGeom>
        </p:spPr>
      </p:pic>
    </p:spTree>
    <p:extLst>
      <p:ext uri="{BB962C8B-B14F-4D97-AF65-F5344CB8AC3E}">
        <p14:creationId xmlns:p14="http://schemas.microsoft.com/office/powerpoint/2010/main" val="131428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256DA9-2209-F54F-AE69-2697FBAFD12E}"/>
              </a:ext>
            </a:extLst>
          </p:cNvPr>
          <p:cNvSpPr>
            <a:spLocks noGrp="1"/>
          </p:cNvSpPr>
          <p:nvPr>
            <p:ph idx="1"/>
          </p:nvPr>
        </p:nvSpPr>
        <p:spPr/>
        <p:txBody>
          <a:bodyPr/>
          <a:lstStyle/>
          <a:p>
            <a:r>
              <a:rPr lang="en-US" b="1" dirty="0"/>
              <a:t>Correlation</a:t>
            </a:r>
            <a:r>
              <a:rPr lang="en-US" dirty="0"/>
              <a:t> is a numeric summary for how closely related are the measurements of two numeric variables when they are in a linear relationship.</a:t>
            </a:r>
          </a:p>
          <a:p>
            <a:endParaRPr lang="en-US" dirty="0"/>
          </a:p>
        </p:txBody>
      </p:sp>
      <p:sp>
        <p:nvSpPr>
          <p:cNvPr id="4" name="Title 1">
            <a:extLst>
              <a:ext uri="{FF2B5EF4-FFF2-40B4-BE49-F238E27FC236}">
                <a16:creationId xmlns:a16="http://schemas.microsoft.com/office/drawing/2014/main" id="{04E7A514-E2E2-C04F-A8C8-D5A4CC59B65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Correlation</a:t>
            </a:r>
          </a:p>
        </p:txBody>
      </p:sp>
      <p:grpSp>
        <p:nvGrpSpPr>
          <p:cNvPr id="2" name="Group 1">
            <a:extLst>
              <a:ext uri="{FF2B5EF4-FFF2-40B4-BE49-F238E27FC236}">
                <a16:creationId xmlns:a16="http://schemas.microsoft.com/office/drawing/2014/main" id="{76254DF3-E047-954F-9E67-0676E64A0589}"/>
              </a:ext>
            </a:extLst>
          </p:cNvPr>
          <p:cNvGrpSpPr/>
          <p:nvPr/>
        </p:nvGrpSpPr>
        <p:grpSpPr>
          <a:xfrm>
            <a:off x="283647" y="3220101"/>
            <a:ext cx="11745971" cy="3637899"/>
            <a:chOff x="283647" y="3220101"/>
            <a:chExt cx="11745971" cy="3637899"/>
          </a:xfrm>
        </p:grpSpPr>
        <p:pic>
          <p:nvPicPr>
            <p:cNvPr id="8" name="Picture 7">
              <a:extLst>
                <a:ext uri="{FF2B5EF4-FFF2-40B4-BE49-F238E27FC236}">
                  <a16:creationId xmlns:a16="http://schemas.microsoft.com/office/drawing/2014/main" id="{300CE4BB-46A5-954B-95B1-11D767F45BED}"/>
                </a:ext>
              </a:extLst>
            </p:cNvPr>
            <p:cNvPicPr>
              <a:picLocks noChangeAspect="1"/>
            </p:cNvPicPr>
            <p:nvPr/>
          </p:nvPicPr>
          <p:blipFill>
            <a:blip r:embed="rId2"/>
            <a:stretch>
              <a:fillRect/>
            </a:stretch>
          </p:blipFill>
          <p:spPr>
            <a:xfrm>
              <a:off x="283647" y="3220101"/>
              <a:ext cx="5777839" cy="3637899"/>
            </a:xfrm>
            <a:prstGeom prst="rect">
              <a:avLst/>
            </a:prstGeom>
          </p:spPr>
        </p:pic>
        <p:pic>
          <p:nvPicPr>
            <p:cNvPr id="9" name="Picture 8">
              <a:extLst>
                <a:ext uri="{FF2B5EF4-FFF2-40B4-BE49-F238E27FC236}">
                  <a16:creationId xmlns:a16="http://schemas.microsoft.com/office/drawing/2014/main" id="{72CBEFE4-CBED-754C-B871-8968813996E9}"/>
                </a:ext>
              </a:extLst>
            </p:cNvPr>
            <p:cNvPicPr>
              <a:picLocks noChangeAspect="1"/>
            </p:cNvPicPr>
            <p:nvPr/>
          </p:nvPicPr>
          <p:blipFill>
            <a:blip r:embed="rId3"/>
            <a:stretch>
              <a:fillRect/>
            </a:stretch>
          </p:blipFill>
          <p:spPr>
            <a:xfrm>
              <a:off x="6133361" y="3247811"/>
              <a:ext cx="5896257" cy="3577003"/>
            </a:xfrm>
            <a:prstGeom prst="rect">
              <a:avLst/>
            </a:prstGeom>
          </p:spPr>
        </p:pic>
        <p:cxnSp>
          <p:nvCxnSpPr>
            <p:cNvPr id="10" name="Straight Connector 9">
              <a:extLst>
                <a:ext uri="{FF2B5EF4-FFF2-40B4-BE49-F238E27FC236}">
                  <a16:creationId xmlns:a16="http://schemas.microsoft.com/office/drawing/2014/main" id="{27D9B957-3B8E-3044-9995-3157CAC6809B}"/>
                </a:ext>
              </a:extLst>
            </p:cNvPr>
            <p:cNvCxnSpPr>
              <a:cxnSpLocks/>
            </p:cNvCxnSpPr>
            <p:nvPr/>
          </p:nvCxnSpPr>
          <p:spPr>
            <a:xfrm flipH="1">
              <a:off x="990600" y="4076192"/>
              <a:ext cx="4511039" cy="192024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63D71A63-47CC-F945-9FF9-4DCE925BD21A}"/>
                </a:ext>
              </a:extLst>
            </p:cNvPr>
            <p:cNvSpPr/>
            <p:nvPr/>
          </p:nvSpPr>
          <p:spPr>
            <a:xfrm>
              <a:off x="7132320" y="4649229"/>
              <a:ext cx="4297680" cy="1234440"/>
            </a:xfrm>
            <a:custGeom>
              <a:avLst/>
              <a:gdLst>
                <a:gd name="connsiteX0" fmla="*/ 0 w 4297680"/>
                <a:gd name="connsiteY0" fmla="*/ 1234440 h 1234440"/>
                <a:gd name="connsiteX1" fmla="*/ 320040 w 4297680"/>
                <a:gd name="connsiteY1" fmla="*/ 411480 h 1234440"/>
                <a:gd name="connsiteX2" fmla="*/ 800100 w 4297680"/>
                <a:gd name="connsiteY2" fmla="*/ 1028700 h 1234440"/>
                <a:gd name="connsiteX3" fmla="*/ 1234440 w 4297680"/>
                <a:gd name="connsiteY3" fmla="*/ 411480 h 1234440"/>
                <a:gd name="connsiteX4" fmla="*/ 1737360 w 4297680"/>
                <a:gd name="connsiteY4" fmla="*/ 960120 h 1234440"/>
                <a:gd name="connsiteX5" fmla="*/ 2263140 w 4297680"/>
                <a:gd name="connsiteY5" fmla="*/ 411480 h 1234440"/>
                <a:gd name="connsiteX6" fmla="*/ 2583180 w 4297680"/>
                <a:gd name="connsiteY6" fmla="*/ 868680 h 1234440"/>
                <a:gd name="connsiteX7" fmla="*/ 3200400 w 4297680"/>
                <a:gd name="connsiteY7" fmla="*/ 137160 h 1234440"/>
                <a:gd name="connsiteX8" fmla="*/ 3863340 w 4297680"/>
                <a:gd name="connsiteY8" fmla="*/ 525780 h 1234440"/>
                <a:gd name="connsiteX9" fmla="*/ 4297680 w 4297680"/>
                <a:gd name="connsiteY9" fmla="*/ 0 h 123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7680" h="1234440">
                  <a:moveTo>
                    <a:pt x="0" y="1234440"/>
                  </a:moveTo>
                  <a:cubicBezTo>
                    <a:pt x="93345" y="840105"/>
                    <a:pt x="186690" y="445770"/>
                    <a:pt x="320040" y="411480"/>
                  </a:cubicBezTo>
                  <a:cubicBezTo>
                    <a:pt x="453390" y="377190"/>
                    <a:pt x="647700" y="1028700"/>
                    <a:pt x="800100" y="1028700"/>
                  </a:cubicBezTo>
                  <a:cubicBezTo>
                    <a:pt x="952500" y="1028700"/>
                    <a:pt x="1078230" y="422910"/>
                    <a:pt x="1234440" y="411480"/>
                  </a:cubicBezTo>
                  <a:cubicBezTo>
                    <a:pt x="1390650" y="400050"/>
                    <a:pt x="1565910" y="960120"/>
                    <a:pt x="1737360" y="960120"/>
                  </a:cubicBezTo>
                  <a:cubicBezTo>
                    <a:pt x="1908810" y="960120"/>
                    <a:pt x="2122170" y="426720"/>
                    <a:pt x="2263140" y="411480"/>
                  </a:cubicBezTo>
                  <a:cubicBezTo>
                    <a:pt x="2404110" y="396240"/>
                    <a:pt x="2426970" y="914400"/>
                    <a:pt x="2583180" y="868680"/>
                  </a:cubicBezTo>
                  <a:cubicBezTo>
                    <a:pt x="2739390" y="822960"/>
                    <a:pt x="2987040" y="194310"/>
                    <a:pt x="3200400" y="137160"/>
                  </a:cubicBezTo>
                  <a:cubicBezTo>
                    <a:pt x="3413760" y="80010"/>
                    <a:pt x="3680460" y="548640"/>
                    <a:pt x="3863340" y="525780"/>
                  </a:cubicBezTo>
                  <a:cubicBezTo>
                    <a:pt x="4046220" y="502920"/>
                    <a:pt x="4171950" y="251460"/>
                    <a:pt x="4297680" y="0"/>
                  </a:cubicBezTo>
                </a:path>
              </a:pathLst>
            </a:cu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26073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B669-D849-AE41-9778-5FE90221B3BE}"/>
              </a:ext>
            </a:extLst>
          </p:cNvPr>
          <p:cNvSpPr>
            <a:spLocks noGrp="1"/>
          </p:cNvSpPr>
          <p:nvPr>
            <p:ph type="title"/>
          </p:nvPr>
        </p:nvSpPr>
        <p:spPr/>
        <p:txBody>
          <a:bodyPr/>
          <a:lstStyle/>
          <a:p>
            <a:r>
              <a:rPr lang="en-US" b="1" dirty="0">
                <a:solidFill>
                  <a:schemeClr val="accent1">
                    <a:lumMod val="75000"/>
                  </a:schemeClr>
                </a:solidFill>
              </a:rPr>
              <a:t>Correlation</a:t>
            </a:r>
            <a:endParaRPr lang="en-US" dirty="0"/>
          </a:p>
        </p:txBody>
      </p:sp>
      <p:pic>
        <p:nvPicPr>
          <p:cNvPr id="4" name="Picture 3">
            <a:extLst>
              <a:ext uri="{FF2B5EF4-FFF2-40B4-BE49-F238E27FC236}">
                <a16:creationId xmlns:a16="http://schemas.microsoft.com/office/drawing/2014/main" id="{54A7DA3B-BD62-C345-9E70-6201FCFC7595}"/>
              </a:ext>
            </a:extLst>
          </p:cNvPr>
          <p:cNvPicPr>
            <a:picLocks noChangeAspect="1"/>
          </p:cNvPicPr>
          <p:nvPr/>
        </p:nvPicPr>
        <p:blipFill>
          <a:blip r:embed="rId2"/>
          <a:stretch>
            <a:fillRect/>
          </a:stretch>
        </p:blipFill>
        <p:spPr>
          <a:xfrm>
            <a:off x="1227417" y="1690688"/>
            <a:ext cx="10126383" cy="4856854"/>
          </a:xfrm>
          <a:prstGeom prst="rect">
            <a:avLst/>
          </a:prstGeom>
        </p:spPr>
      </p:pic>
    </p:spTree>
    <p:extLst>
      <p:ext uri="{BB962C8B-B14F-4D97-AF65-F5344CB8AC3E}">
        <p14:creationId xmlns:p14="http://schemas.microsoft.com/office/powerpoint/2010/main" val="2852468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B669-D849-AE41-9778-5FE90221B3BE}"/>
              </a:ext>
            </a:extLst>
          </p:cNvPr>
          <p:cNvSpPr>
            <a:spLocks noGrp="1"/>
          </p:cNvSpPr>
          <p:nvPr>
            <p:ph type="title"/>
          </p:nvPr>
        </p:nvSpPr>
        <p:spPr/>
        <p:txBody>
          <a:bodyPr/>
          <a:lstStyle/>
          <a:p>
            <a:r>
              <a:rPr lang="en-US" b="1" dirty="0">
                <a:solidFill>
                  <a:schemeClr val="accent1">
                    <a:lumMod val="75000"/>
                  </a:schemeClr>
                </a:solidFill>
              </a:rPr>
              <a:t>Correlation</a:t>
            </a:r>
            <a:endParaRPr lang="en-US" dirty="0"/>
          </a:p>
        </p:txBody>
      </p:sp>
      <p:pic>
        <p:nvPicPr>
          <p:cNvPr id="4" name="Picture 3">
            <a:extLst>
              <a:ext uri="{FF2B5EF4-FFF2-40B4-BE49-F238E27FC236}">
                <a16:creationId xmlns:a16="http://schemas.microsoft.com/office/drawing/2014/main" id="{54A7DA3B-BD62-C345-9E70-6201FCFC7595}"/>
              </a:ext>
            </a:extLst>
          </p:cNvPr>
          <p:cNvPicPr>
            <a:picLocks noChangeAspect="1"/>
          </p:cNvPicPr>
          <p:nvPr/>
        </p:nvPicPr>
        <p:blipFill>
          <a:blip r:embed="rId2"/>
          <a:stretch>
            <a:fillRect/>
          </a:stretch>
        </p:blipFill>
        <p:spPr>
          <a:xfrm>
            <a:off x="1227417" y="1690688"/>
            <a:ext cx="10126383" cy="4856854"/>
          </a:xfrm>
          <a:prstGeom prst="rect">
            <a:avLst/>
          </a:prstGeom>
        </p:spPr>
      </p:pic>
      <p:cxnSp>
        <p:nvCxnSpPr>
          <p:cNvPr id="5" name="Straight Connector 4">
            <a:extLst>
              <a:ext uri="{FF2B5EF4-FFF2-40B4-BE49-F238E27FC236}">
                <a16:creationId xmlns:a16="http://schemas.microsoft.com/office/drawing/2014/main" id="{2C1D3284-388B-4C45-B1E3-F24446E2AD71}"/>
              </a:ext>
            </a:extLst>
          </p:cNvPr>
          <p:cNvCxnSpPr>
            <a:cxnSpLocks/>
          </p:cNvCxnSpPr>
          <p:nvPr/>
        </p:nvCxnSpPr>
        <p:spPr>
          <a:xfrm flipH="1">
            <a:off x="1584962" y="2194560"/>
            <a:ext cx="4221478" cy="3844795"/>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F583D9B-7680-5E49-A3E4-508646A66BC9}"/>
              </a:ext>
            </a:extLst>
          </p:cNvPr>
          <p:cNvCxnSpPr>
            <a:cxnSpLocks/>
            <a:stCxn id="4" idx="3"/>
          </p:cNvCxnSpPr>
          <p:nvPr/>
        </p:nvCxnSpPr>
        <p:spPr>
          <a:xfrm flipH="1">
            <a:off x="7063740" y="4119115"/>
            <a:ext cx="4290060"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287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Covariance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242667"/>
              </a:xfrm>
            </p:spPr>
            <p:txBody>
              <a:bodyPr>
                <a:normAutofit/>
              </a:bodyPr>
              <a:lstStyle/>
              <a:p>
                <a:r>
                  <a:rPr lang="en-US" b="1" dirty="0"/>
                  <a:t>Covariance</a:t>
                </a:r>
                <a:r>
                  <a:rPr lang="en-US" dirty="0"/>
                  <a:t> provides a measure of the strength of the correlation between two or more sets of random variates.</a:t>
                </a:r>
              </a:p>
              <a:p>
                <a14:m>
                  <m:oMath xmlns:m="http://schemas.openxmlformats.org/officeDocument/2006/math">
                    <m:r>
                      <a:rPr lang="en-US" sz="3200" i="1">
                        <a:latin typeface="Cambria Math" charset="0"/>
                      </a:rPr>
                      <m:t>𝑐𝑜𝑣</m:t>
                    </m:r>
                    <m:d>
                      <m:dPr>
                        <m:ctrlPr>
                          <a:rPr lang="en-US" sz="3200" i="1">
                            <a:latin typeface="Cambria Math" panose="02040503050406030204" pitchFamily="18" charset="0"/>
                          </a:rPr>
                        </m:ctrlPr>
                      </m:dPr>
                      <m:e>
                        <m:r>
                          <a:rPr lang="en-US" sz="3200" i="1">
                            <a:latin typeface="Cambria Math" charset="0"/>
                          </a:rPr>
                          <m:t>𝑥</m:t>
                        </m:r>
                        <m:r>
                          <a:rPr lang="en-US" sz="3200" i="1">
                            <a:latin typeface="Cambria Math" charset="0"/>
                          </a:rPr>
                          <m:t>,</m:t>
                        </m:r>
                        <m:r>
                          <a:rPr lang="en-US" sz="3200" i="1">
                            <a:latin typeface="Cambria Math" charset="0"/>
                          </a:rPr>
                          <m:t>𝑦</m:t>
                        </m:r>
                      </m:e>
                    </m:d>
                    <m:r>
                      <a:rPr lang="en-US" sz="3200" i="1">
                        <a:latin typeface="Cambria Math" charset="0"/>
                      </a:rPr>
                      <m:t>=</m:t>
                    </m:r>
                    <m:f>
                      <m:fPr>
                        <m:ctrlPr>
                          <a:rPr lang="bg-BG" sz="3200" i="1">
                            <a:latin typeface="Cambria Math" panose="02040503050406030204" pitchFamily="18" charset="0"/>
                          </a:rPr>
                        </m:ctrlPr>
                      </m:fPr>
                      <m:num>
                        <m:r>
                          <a:rPr lang="en-US" sz="3200" i="1">
                            <a:latin typeface="Cambria Math" charset="0"/>
                          </a:rPr>
                          <m:t>1</m:t>
                        </m:r>
                      </m:num>
                      <m:den>
                        <m:r>
                          <a:rPr lang="en-US" sz="3200" i="1">
                            <a:latin typeface="Cambria Math" charset="0"/>
                          </a:rPr>
                          <m:t>𝑛</m:t>
                        </m:r>
                        <m:r>
                          <a:rPr lang="en-US" sz="3200" i="1">
                            <a:latin typeface="Cambria Math" charset="0"/>
                          </a:rPr>
                          <m:t>−1</m:t>
                        </m:r>
                      </m:den>
                    </m:f>
                    <m:nary>
                      <m:naryPr>
                        <m:chr m:val="∑"/>
                        <m:subHide m:val="on"/>
                        <m:supHide m:val="on"/>
                        <m:ctrlPr>
                          <a:rPr lang="bg-BG" sz="3200" i="1">
                            <a:latin typeface="Cambria Math" panose="02040503050406030204" pitchFamily="18" charset="0"/>
                          </a:rPr>
                        </m:ctrlPr>
                      </m:naryPr>
                      <m:sub/>
                      <m:sup/>
                      <m:e>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𝑥</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𝑥</m:t>
                            </m:r>
                          </m:e>
                        </m:acc>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𝑦</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𝑦</m:t>
                            </m:r>
                          </m:e>
                        </m:acc>
                        <m:r>
                          <a:rPr lang="en-US" sz="3200" i="1">
                            <a:latin typeface="Cambria Math" charset="0"/>
                          </a:rPr>
                          <m:t>)</m:t>
                        </m:r>
                      </m:e>
                    </m:nary>
                  </m:oMath>
                </a14:m>
                <a:r>
                  <a:rPr lang="en-US" sz="3200" dirty="0"/>
                  <a:t> </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242667"/>
              </a:xfrm>
              <a:blipFill>
                <a:blip r:embed="rId2"/>
                <a:stretch>
                  <a:fillRect l="-1206" t="-269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CB5EAB6-B32E-4A44-9504-86735CB6EF12}"/>
              </a:ext>
            </a:extLst>
          </p:cNvPr>
          <p:cNvPicPr>
            <a:picLocks noChangeAspect="1"/>
          </p:cNvPicPr>
          <p:nvPr/>
        </p:nvPicPr>
        <p:blipFill>
          <a:blip r:embed="rId3"/>
          <a:stretch>
            <a:fillRect/>
          </a:stretch>
        </p:blipFill>
        <p:spPr>
          <a:xfrm>
            <a:off x="2778092" y="3675304"/>
            <a:ext cx="6635816" cy="3182696"/>
          </a:xfrm>
          <a:prstGeom prst="rect">
            <a:avLst/>
          </a:prstGeom>
        </p:spPr>
      </p:pic>
    </p:spTree>
    <p:extLst>
      <p:ext uri="{BB962C8B-B14F-4D97-AF65-F5344CB8AC3E}">
        <p14:creationId xmlns:p14="http://schemas.microsoft.com/office/powerpoint/2010/main" val="1930091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lumMod val="75000"/>
                  </a:schemeClr>
                </a:solidFill>
              </a:rPr>
              <a:t>Covariance</a:t>
            </a:r>
          </a:p>
        </p:txBody>
      </p:sp>
      <p:sp>
        <p:nvSpPr>
          <p:cNvPr id="3" name="Content Placeholder 2"/>
          <p:cNvSpPr>
            <a:spLocks noGrp="1"/>
          </p:cNvSpPr>
          <p:nvPr>
            <p:ph idx="1"/>
          </p:nvPr>
        </p:nvSpPr>
        <p:spPr/>
        <p:txBody>
          <a:bodyPr/>
          <a:lstStyle/>
          <a:p>
            <a:pPr marL="0" lvl="0" indent="0">
              <a:lnSpc>
                <a:spcPct val="100000"/>
              </a:lnSpc>
              <a:spcBef>
                <a:spcPts val="0"/>
              </a:spcBef>
              <a:buNone/>
            </a:pPr>
            <a:r>
              <a:rPr lang="en-US" dirty="0"/>
              <a:t>Covariance is a measure of how much two random variables</a:t>
            </a:r>
            <a:r>
              <a:rPr lang="en-US" b="1" dirty="0"/>
              <a:t> vary together</a:t>
            </a:r>
            <a:r>
              <a:rPr lang="en-US" dirty="0"/>
              <a:t>. It’s similar to </a:t>
            </a:r>
            <a:r>
              <a:rPr lang="en-US" b="1" dirty="0"/>
              <a:t>variance</a:t>
            </a:r>
            <a:r>
              <a:rPr lang="en-US" dirty="0"/>
              <a:t>, but where variance tells you how a </a:t>
            </a:r>
            <a:r>
              <a:rPr lang="en-US" b="1" dirty="0"/>
              <a:t>single variable varies</a:t>
            </a:r>
            <a:r>
              <a:rPr lang="en-US" dirty="0"/>
              <a:t>, covariance tells you how </a:t>
            </a:r>
            <a:r>
              <a:rPr lang="en-US" b="1" dirty="0"/>
              <a:t>two variables vary together</a:t>
            </a:r>
            <a:r>
              <a:rPr lang="en-U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a:hlinkClick r:id="rId2"/>
          </p:cNvPr>
          <p:cNvPicPr>
            <a:picLocks noChangeAspect="1"/>
          </p:cNvPicPr>
          <p:nvPr/>
        </p:nvPicPr>
        <p:blipFill>
          <a:blip r:embed="rId3"/>
          <a:stretch>
            <a:fillRect/>
          </a:stretch>
        </p:blipFill>
        <p:spPr>
          <a:xfrm>
            <a:off x="3087007" y="3509736"/>
            <a:ext cx="6358812" cy="3106964"/>
          </a:xfrm>
          <a:prstGeom prst="rect">
            <a:avLst/>
          </a:prstGeom>
        </p:spPr>
      </p:pic>
      <p:pic>
        <p:nvPicPr>
          <p:cNvPr id="4" name="Picture 3">
            <a:hlinkClick r:id="rId2"/>
          </p:cNvPr>
          <p:cNvPicPr>
            <a:picLocks noChangeAspect="1"/>
          </p:cNvPicPr>
          <p:nvPr/>
        </p:nvPicPr>
        <p:blipFill>
          <a:blip r:embed="rId4"/>
          <a:stretch>
            <a:fillRect/>
          </a:stretch>
        </p:blipFill>
        <p:spPr>
          <a:xfrm>
            <a:off x="9445819" y="5101772"/>
            <a:ext cx="2589907" cy="1717221"/>
          </a:xfrm>
          <a:prstGeom prst="rect">
            <a:avLst/>
          </a:prstGeom>
        </p:spPr>
      </p:pic>
    </p:spTree>
    <p:extLst>
      <p:ext uri="{BB962C8B-B14F-4D97-AF65-F5344CB8AC3E}">
        <p14:creationId xmlns:p14="http://schemas.microsoft.com/office/powerpoint/2010/main" val="1474562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98644-5580-E64D-B7E6-91D360E398FF}"/>
              </a:ext>
            </a:extLst>
          </p:cNvPr>
          <p:cNvSpPr>
            <a:spLocks noGrp="1"/>
          </p:cNvSpPr>
          <p:nvPr>
            <p:ph type="title"/>
          </p:nvPr>
        </p:nvSpPr>
        <p:spPr/>
        <p:txBody>
          <a:bodyPr/>
          <a:lstStyle/>
          <a:p>
            <a:r>
              <a:rPr lang="en-US" b="1" dirty="0">
                <a:solidFill>
                  <a:schemeClr val="accent1">
                    <a:lumMod val="75000"/>
                  </a:schemeClr>
                </a:solidFill>
              </a:rPr>
              <a:t>Summaries of numeric data</a:t>
            </a:r>
            <a:endParaRPr lang="en-US" dirty="0"/>
          </a:p>
        </p:txBody>
      </p:sp>
      <p:sp>
        <p:nvSpPr>
          <p:cNvPr id="3" name="Content Placeholder 2">
            <a:extLst>
              <a:ext uri="{FF2B5EF4-FFF2-40B4-BE49-F238E27FC236}">
                <a16:creationId xmlns:a16="http://schemas.microsoft.com/office/drawing/2014/main" id="{9849FC03-A102-7745-B79F-CAED04648961}"/>
              </a:ext>
            </a:extLst>
          </p:cNvPr>
          <p:cNvSpPr>
            <a:spLocks noGrp="1"/>
          </p:cNvSpPr>
          <p:nvPr>
            <p:ph idx="1"/>
          </p:nvPr>
        </p:nvSpPr>
        <p:spPr>
          <a:xfrm>
            <a:off x="2476996" y="2645022"/>
            <a:ext cx="9291451" cy="4351338"/>
          </a:xfrm>
        </p:spPr>
        <p:txBody>
          <a:bodyPr/>
          <a:lstStyle/>
          <a:p>
            <a:r>
              <a:rPr lang="en-US" dirty="0"/>
              <a:t>Center </a:t>
            </a:r>
            <a:r>
              <a:rPr lang="en-US" sz="2000" dirty="0">
                <a:solidFill>
                  <a:srgbClr val="00B050"/>
                </a:solidFill>
              </a:rPr>
              <a:t>(mean, median, mode)</a:t>
            </a:r>
          </a:p>
          <a:p>
            <a:r>
              <a:rPr lang="en-US" dirty="0"/>
              <a:t>Spread </a:t>
            </a:r>
            <a:r>
              <a:rPr lang="en-US" sz="2000" dirty="0">
                <a:solidFill>
                  <a:srgbClr val="00B050"/>
                </a:solidFill>
              </a:rPr>
              <a:t>(variance, standard deviation, z-score, coefficient of variation, IQR, MAD )</a:t>
            </a:r>
          </a:p>
          <a:p>
            <a:r>
              <a:rPr lang="en-US" dirty="0"/>
              <a:t>Shape </a:t>
            </a:r>
            <a:r>
              <a:rPr lang="en-US" sz="2000" dirty="0">
                <a:solidFill>
                  <a:srgbClr val="00B050"/>
                </a:solidFill>
              </a:rPr>
              <a:t>(clustered, spread-out, bell-shaped)</a:t>
            </a:r>
          </a:p>
        </p:txBody>
      </p:sp>
    </p:spTree>
    <p:extLst>
      <p:ext uri="{BB962C8B-B14F-4D97-AF65-F5344CB8AC3E}">
        <p14:creationId xmlns:p14="http://schemas.microsoft.com/office/powerpoint/2010/main" val="119699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b="1" dirty="0"/>
                  <a:t>Correlation</a:t>
                </a:r>
                <a:r>
                  <a:rPr lang="en-US" dirty="0"/>
                  <a:t> is a numeric summary for how closely related are the measurements of two numeric variables when they are in a linear relationship.</a:t>
                </a:r>
              </a:p>
              <a:p>
                <a:endParaRPr lang="en-US" dirty="0"/>
              </a:p>
              <a:p>
                <a:r>
                  <a:rPr lang="en-US" dirty="0"/>
                  <a:t>The Pearson correlation coefficient, using Z-scores</a:t>
                </a:r>
              </a:p>
              <a:p>
                <a:endParaRPr lang="en-US" dirty="0"/>
              </a:p>
              <a:p>
                <a:endParaRPr lang="en-US" dirty="0"/>
              </a:p>
              <a:p>
                <a:endParaRPr lang="en-US" dirty="0"/>
              </a:p>
              <a:p>
                <a14:m>
                  <m:oMath xmlns:m="http://schemas.openxmlformats.org/officeDocument/2006/math">
                    <m:r>
                      <a:rPr lang="en-US" sz="3500" b="0" i="1" smtClean="0">
                        <a:latin typeface="Cambria Math" charset="0"/>
                      </a:rPr>
                      <m:t>𝑐𝑜𝑟</m:t>
                    </m:r>
                    <m:d>
                      <m:dPr>
                        <m:ctrlPr>
                          <a:rPr lang="en-US" sz="3500" b="0" i="1" smtClean="0">
                            <a:latin typeface="Cambria Math" panose="02040503050406030204" pitchFamily="18" charset="0"/>
                          </a:rPr>
                        </m:ctrlPr>
                      </m:dPr>
                      <m:e>
                        <m:r>
                          <a:rPr lang="en-US" sz="3500" b="0" i="1" smtClean="0">
                            <a:latin typeface="Cambria Math" charset="0"/>
                          </a:rPr>
                          <m:t>𝑥</m:t>
                        </m:r>
                        <m:r>
                          <a:rPr lang="en-US" sz="3500" b="0" i="1" smtClean="0">
                            <a:latin typeface="Cambria Math" charset="0"/>
                          </a:rPr>
                          <m:t>,</m:t>
                        </m:r>
                        <m:r>
                          <a:rPr lang="en-US" sz="3500" b="0" i="1" smtClean="0">
                            <a:latin typeface="Cambria Math" charset="0"/>
                          </a:rPr>
                          <m:t>𝑦</m:t>
                        </m:r>
                      </m:e>
                    </m:d>
                    <m:r>
                      <a:rPr lang="en-US" sz="3500" b="0" i="1" smtClean="0">
                        <a:latin typeface="Cambria Math" charset="0"/>
                      </a:rPr>
                      <m:t>=</m:t>
                    </m:r>
                    <m:f>
                      <m:fPr>
                        <m:ctrlPr>
                          <a:rPr lang="bg-BG" sz="3500" b="0" i="1" smtClean="0">
                            <a:latin typeface="Cambria Math" panose="02040503050406030204" pitchFamily="18" charset="0"/>
                          </a:rPr>
                        </m:ctrlPr>
                      </m:fPr>
                      <m:num>
                        <m:r>
                          <a:rPr lang="en-US" sz="3500" b="0" i="1" smtClean="0">
                            <a:latin typeface="Cambria Math" charset="0"/>
                          </a:rPr>
                          <m:t>1</m:t>
                        </m:r>
                      </m:num>
                      <m:den>
                        <m:r>
                          <a:rPr lang="en-US" sz="3500" b="0" i="1" smtClean="0">
                            <a:latin typeface="Cambria Math" charset="0"/>
                          </a:rPr>
                          <m:t>𝑛</m:t>
                        </m:r>
                        <m:r>
                          <a:rPr lang="en-US" sz="3500" b="0" i="1" smtClean="0">
                            <a:latin typeface="Cambria Math" charset="0"/>
                          </a:rPr>
                          <m:t>−1</m:t>
                        </m:r>
                      </m:den>
                    </m:f>
                    <m:nary>
                      <m:naryPr>
                        <m:chr m:val="∑"/>
                        <m:subHide m:val="on"/>
                        <m:supHide m:val="on"/>
                        <m:ctrlPr>
                          <a:rPr lang="bg-BG" sz="3500" b="0" i="1" smtClean="0">
                            <a:latin typeface="Cambria Math" panose="02040503050406030204" pitchFamily="18" charset="0"/>
                          </a:rPr>
                        </m:ctrlPr>
                      </m:naryPr>
                      <m:sub/>
                      <m:sup/>
                      <m:e>
                        <m:d>
                          <m:dPr>
                            <m:ctrlPr>
                              <a:rPr lang="is-IS" sz="3500" b="0" i="1" smtClean="0">
                                <a:latin typeface="Cambria Math" panose="02040503050406030204" pitchFamily="18" charset="0"/>
                              </a:rPr>
                            </m:ctrlPr>
                          </m:dPr>
                          <m:e>
                            <m:f>
                              <m:fPr>
                                <m:ctrlPr>
                                  <a:rPr lang="bg-BG" sz="3500" b="0" i="1" smtClean="0">
                                    <a:latin typeface="Cambria Math" panose="02040503050406030204" pitchFamily="18" charset="0"/>
                                  </a:rPr>
                                </m:ctrlPr>
                              </m:fPr>
                              <m:num>
                                <m:sSub>
                                  <m:sSubPr>
                                    <m:ctrlPr>
                                      <a:rPr lang="en-US" sz="3500" b="0" i="1" smtClean="0">
                                        <a:latin typeface="Cambria Math" panose="02040503050406030204" pitchFamily="18" charset="0"/>
                                      </a:rPr>
                                    </m:ctrlPr>
                                  </m:sSubPr>
                                  <m:e>
                                    <m:r>
                                      <a:rPr lang="en-US" sz="3500" b="0" i="1" smtClean="0">
                                        <a:latin typeface="Cambria Math" charset="0"/>
                                      </a:rPr>
                                      <m:t>𝑥</m:t>
                                    </m:r>
                                  </m:e>
                                  <m:sub>
                                    <m:r>
                                      <a:rPr lang="en-US" sz="3500" b="0" i="1" smtClean="0">
                                        <a:latin typeface="Cambria Math" charset="0"/>
                                      </a:rPr>
                                      <m:t>𝑖</m:t>
                                    </m:r>
                                  </m:sub>
                                </m:sSub>
                                <m:r>
                                  <a:rPr lang="en-US" sz="3500" b="0" i="1" smtClean="0">
                                    <a:latin typeface="Cambria Math" charset="0"/>
                                  </a:rPr>
                                  <m:t>−</m:t>
                                </m:r>
                                <m:acc>
                                  <m:accPr>
                                    <m:chr m:val="̅"/>
                                    <m:ctrlPr>
                                      <a:rPr lang="en-US" sz="3500" b="0" i="1" smtClean="0">
                                        <a:latin typeface="Cambria Math" panose="02040503050406030204" pitchFamily="18" charset="0"/>
                                      </a:rPr>
                                    </m:ctrlPr>
                                  </m:accPr>
                                  <m:e>
                                    <m:r>
                                      <a:rPr lang="en-US" sz="3500" b="0" i="1" smtClean="0">
                                        <a:latin typeface="Cambria Math" charset="0"/>
                                      </a:rPr>
                                      <m:t>𝑥</m:t>
                                    </m:r>
                                  </m:e>
                                </m:acc>
                              </m:num>
                              <m:den>
                                <m:sSub>
                                  <m:sSubPr>
                                    <m:ctrlPr>
                                      <a:rPr lang="en-US" sz="3500" b="0" i="1" smtClean="0">
                                        <a:latin typeface="Cambria Math" panose="02040503050406030204" pitchFamily="18" charset="0"/>
                                      </a:rPr>
                                    </m:ctrlPr>
                                  </m:sSubPr>
                                  <m:e>
                                    <m:r>
                                      <a:rPr lang="en-US" sz="3500" b="0" i="1" smtClean="0">
                                        <a:latin typeface="Cambria Math" charset="0"/>
                                      </a:rPr>
                                      <m:t>𝑠</m:t>
                                    </m:r>
                                  </m:e>
                                  <m:sub>
                                    <m:r>
                                      <a:rPr lang="en-US" sz="3500" b="0" i="1" smtClean="0">
                                        <a:latin typeface="Cambria Math" charset="0"/>
                                      </a:rPr>
                                      <m:t>𝑥</m:t>
                                    </m:r>
                                  </m:sub>
                                </m:sSub>
                              </m:den>
                            </m:f>
                          </m:e>
                        </m:d>
                      </m:e>
                    </m:nary>
                    <m:d>
                      <m:dPr>
                        <m:ctrlPr>
                          <a:rPr lang="is-IS" sz="3500" b="0" i="1" smtClean="0">
                            <a:latin typeface="Cambria Math" panose="02040503050406030204" pitchFamily="18" charset="0"/>
                          </a:rPr>
                        </m:ctrlPr>
                      </m:dPr>
                      <m:e>
                        <m:f>
                          <m:fPr>
                            <m:ctrlPr>
                              <a:rPr lang="bg-BG" sz="3500" b="0" i="1" smtClean="0">
                                <a:latin typeface="Cambria Math" panose="02040503050406030204" pitchFamily="18" charset="0"/>
                              </a:rPr>
                            </m:ctrlPr>
                          </m:fPr>
                          <m:num>
                            <m:sSub>
                              <m:sSubPr>
                                <m:ctrlPr>
                                  <a:rPr lang="en-US" sz="3500" b="0" i="1" smtClean="0">
                                    <a:latin typeface="Cambria Math" panose="02040503050406030204" pitchFamily="18" charset="0"/>
                                  </a:rPr>
                                </m:ctrlPr>
                              </m:sSubPr>
                              <m:e>
                                <m:r>
                                  <a:rPr lang="en-US" sz="3500" b="0" i="1" smtClean="0">
                                    <a:latin typeface="Cambria Math" charset="0"/>
                                  </a:rPr>
                                  <m:t>𝑦</m:t>
                                </m:r>
                              </m:e>
                              <m:sub>
                                <m:r>
                                  <a:rPr lang="en-US" sz="3500" b="0" i="1" smtClean="0">
                                    <a:latin typeface="Cambria Math" charset="0"/>
                                  </a:rPr>
                                  <m:t>𝑖</m:t>
                                </m:r>
                              </m:sub>
                            </m:sSub>
                            <m:r>
                              <a:rPr lang="en-US" sz="3500" b="0" i="1" smtClean="0">
                                <a:latin typeface="Cambria Math" charset="0"/>
                              </a:rPr>
                              <m:t>−</m:t>
                            </m:r>
                            <m:acc>
                              <m:accPr>
                                <m:chr m:val="̅"/>
                                <m:ctrlPr>
                                  <a:rPr lang="en-US" sz="3500" b="0" i="1" smtClean="0">
                                    <a:latin typeface="Cambria Math" panose="02040503050406030204" pitchFamily="18" charset="0"/>
                                  </a:rPr>
                                </m:ctrlPr>
                              </m:accPr>
                              <m:e>
                                <m:r>
                                  <a:rPr lang="en-US" sz="3500" b="0" i="1" smtClean="0">
                                    <a:latin typeface="Cambria Math" charset="0"/>
                                  </a:rPr>
                                  <m:t>𝑦</m:t>
                                </m:r>
                              </m:e>
                            </m:acc>
                          </m:num>
                          <m:den>
                            <m:sSub>
                              <m:sSubPr>
                                <m:ctrlPr>
                                  <a:rPr lang="en-US" sz="3500" b="0" i="1" smtClean="0">
                                    <a:latin typeface="Cambria Math" panose="02040503050406030204" pitchFamily="18" charset="0"/>
                                  </a:rPr>
                                </m:ctrlPr>
                              </m:sSubPr>
                              <m:e>
                                <m:r>
                                  <a:rPr lang="en-US" sz="3500" b="0" i="1" smtClean="0">
                                    <a:latin typeface="Cambria Math" charset="0"/>
                                  </a:rPr>
                                  <m:t>𝑠</m:t>
                                </m:r>
                              </m:e>
                              <m:sub>
                                <m:r>
                                  <a:rPr lang="en-US" sz="3500" b="0" i="1" smtClean="0">
                                    <a:latin typeface="Cambria Math" charset="0"/>
                                  </a:rPr>
                                  <m:t>𝑦</m:t>
                                </m:r>
                              </m:sub>
                            </m:sSub>
                          </m:den>
                        </m:f>
                      </m:e>
                    </m:d>
                    <m:r>
                      <a:rPr lang="en-US" sz="3500" b="0" i="1" smtClean="0">
                        <a:latin typeface="Cambria Math" charset="0"/>
                      </a:rPr>
                      <m:t>=</m:t>
                    </m:r>
                    <m:r>
                      <a:rPr lang="en-US" sz="3500" b="0" i="1" smtClean="0">
                        <a:latin typeface="Cambria Math" charset="0"/>
                      </a:rPr>
                      <m:t>𝑐𝑜𝑣</m:t>
                    </m:r>
                    <m:r>
                      <a:rPr lang="en-US" sz="3500" b="0" i="1" smtClean="0">
                        <a:latin typeface="Cambria Math" charset="0"/>
                      </a:rPr>
                      <m:t>(</m:t>
                    </m:r>
                    <m:r>
                      <a:rPr lang="en-US" sz="3500" b="0" i="1" smtClean="0">
                        <a:latin typeface="Cambria Math" charset="0"/>
                      </a:rPr>
                      <m:t>𝑥</m:t>
                    </m:r>
                    <m:r>
                      <a:rPr lang="en-US" sz="3500" b="0" i="1" smtClean="0">
                        <a:latin typeface="Cambria Math" charset="0"/>
                      </a:rPr>
                      <m:t>,</m:t>
                    </m:r>
                    <m:r>
                      <a:rPr lang="en-US" sz="3500" b="0" i="1" smtClean="0">
                        <a:latin typeface="Cambria Math" charset="0"/>
                      </a:rPr>
                      <m:t>𝑦</m:t>
                    </m:r>
                    <m:r>
                      <a:rPr lang="en-US" sz="3500" b="0" i="1" smtClean="0">
                        <a:latin typeface="Cambria Math" charset="0"/>
                      </a:rPr>
                      <m:t>)/(</m:t>
                    </m:r>
                    <m:sSub>
                      <m:sSubPr>
                        <m:ctrlPr>
                          <a:rPr lang="en-US" sz="3500" b="0" i="1" smtClean="0">
                            <a:latin typeface="Cambria Math" panose="02040503050406030204" pitchFamily="18" charset="0"/>
                          </a:rPr>
                        </m:ctrlPr>
                      </m:sSubPr>
                      <m:e>
                        <m:r>
                          <a:rPr lang="en-US" sz="3500" b="0" i="1" smtClean="0">
                            <a:latin typeface="Cambria Math" charset="0"/>
                          </a:rPr>
                          <m:t>𝑠</m:t>
                        </m:r>
                      </m:e>
                      <m:sub>
                        <m:r>
                          <a:rPr lang="en-US" sz="3500" b="0" i="1" smtClean="0">
                            <a:latin typeface="Cambria Math" charset="0"/>
                          </a:rPr>
                          <m:t>𝑥</m:t>
                        </m:r>
                      </m:sub>
                    </m:sSub>
                    <m:sSub>
                      <m:sSubPr>
                        <m:ctrlPr>
                          <a:rPr lang="en-US" sz="3500" b="0" i="1" smtClean="0">
                            <a:latin typeface="Cambria Math" panose="02040503050406030204" pitchFamily="18" charset="0"/>
                          </a:rPr>
                        </m:ctrlPr>
                      </m:sSubPr>
                      <m:e>
                        <m:r>
                          <a:rPr lang="en-US" sz="3500" b="0" i="1" smtClean="0">
                            <a:latin typeface="Cambria Math" charset="0"/>
                          </a:rPr>
                          <m:t>𝑠</m:t>
                        </m:r>
                      </m:e>
                      <m:sub>
                        <m:r>
                          <a:rPr lang="en-US" sz="3500" b="0" i="1" smtClean="0">
                            <a:latin typeface="Cambria Math" charset="0"/>
                          </a:rPr>
                          <m:t>𝑦</m:t>
                        </m:r>
                      </m:sub>
                    </m:sSub>
                    <m:r>
                      <a:rPr lang="en-US" sz="3500" b="0" i="1" smtClean="0">
                        <a:latin typeface="Cambria Math" charset="0"/>
                      </a:rPr>
                      <m:t>)</m:t>
                    </m:r>
                  </m:oMath>
                </a14:m>
                <a:endParaRPr lang="en-US" sz="3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28" t="-28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49036" y="3890458"/>
                <a:ext cx="3172856" cy="9097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𝑧</m:t>
                      </m:r>
                      <m:r>
                        <a:rPr lang="en-US" sz="3200" b="0" i="1" smtClean="0">
                          <a:latin typeface="Cambria Math" charset="0"/>
                        </a:rPr>
                        <m:t> </m:t>
                      </m:r>
                      <m:r>
                        <a:rPr lang="en-US" sz="3200" b="0" i="1" smtClean="0">
                          <a:latin typeface="Cambria Math" charset="0"/>
                        </a:rPr>
                        <m:t>𝑠𝑐𝑜𝑟𝑒</m:t>
                      </m:r>
                      <m:r>
                        <a:rPr lang="en-US" sz="3200" b="0" i="1" smtClean="0">
                          <a:latin typeface="Cambria Math" charset="0"/>
                        </a:rPr>
                        <m:t>= </m:t>
                      </m:r>
                      <m:f>
                        <m:fPr>
                          <m:ctrlPr>
                            <a:rPr lang="bg-BG"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charset="0"/>
                                </a:rPr>
                                <m:t>𝑥</m:t>
                              </m:r>
                            </m:e>
                            <m:sub>
                              <m:r>
                                <a:rPr lang="en-US" sz="3200" b="0" i="1" smtClean="0">
                                  <a:latin typeface="Cambria Math" charset="0"/>
                                </a:rPr>
                                <m:t>𝑖</m:t>
                              </m:r>
                            </m:sub>
                          </m:sSub>
                          <m:r>
                            <a:rPr lang="en-US" sz="3200" b="0" i="1" smtClean="0">
                              <a:latin typeface="Cambria Math" charset="0"/>
                            </a:rPr>
                            <m:t>− </m:t>
                          </m:r>
                          <m:acc>
                            <m:accPr>
                              <m:chr m:val="̅"/>
                              <m:ctrlPr>
                                <a:rPr lang="en-US" sz="3200" b="0" i="1" smtClean="0">
                                  <a:latin typeface="Cambria Math" panose="02040503050406030204" pitchFamily="18" charset="0"/>
                                </a:rPr>
                              </m:ctrlPr>
                            </m:accPr>
                            <m:e>
                              <m:r>
                                <a:rPr lang="en-US" sz="3200" b="0" i="1" smtClean="0">
                                  <a:latin typeface="Cambria Math" charset="0"/>
                                </a:rPr>
                                <m:t>𝑥</m:t>
                              </m:r>
                            </m:e>
                          </m:acc>
                        </m:num>
                        <m:den>
                          <m:r>
                            <a:rPr lang="en-US" sz="3200" b="0" i="1" smtClean="0">
                              <a:latin typeface="Cambria Math" charset="0"/>
                            </a:rPr>
                            <m:t>𝑠</m:t>
                          </m:r>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949036" y="3890458"/>
                <a:ext cx="3172856" cy="90973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3"/>
              <p:cNvSpPr txBox="1">
                <a:spLocks/>
              </p:cNvSpPr>
              <p:nvPr/>
            </p:nvSpPr>
            <p:spPr>
              <a:xfrm>
                <a:off x="5251652" y="4001298"/>
                <a:ext cx="4972387" cy="737959"/>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3200" dirty="0"/>
                  <a:t> </a:t>
                </a:r>
                <a14:m>
                  <m:oMath xmlns:m="http://schemas.openxmlformats.org/officeDocument/2006/math">
                    <m:r>
                      <m:rPr>
                        <m:sty m:val="p"/>
                      </m:rPr>
                      <a:rPr lang="en-US" sz="3200" b="0" i="0" smtClean="0">
                        <a:latin typeface="Cambria Math" charset="0"/>
                      </a:rPr>
                      <m:t>s</m:t>
                    </m:r>
                    <m:r>
                      <a:rPr lang="en-US" sz="3200" b="0" i="0" smtClean="0">
                        <a:latin typeface="Cambria Math" charset="0"/>
                      </a:rPr>
                      <m:t>= </m:t>
                    </m:r>
                    <m:rad>
                      <m:radPr>
                        <m:degHide m:val="on"/>
                        <m:ctrlPr>
                          <a:rPr lang="en-US" sz="3200" i="1" smtClean="0">
                            <a:latin typeface="Cambria Math" panose="02040503050406030204" pitchFamily="18" charset="0"/>
                          </a:rPr>
                        </m:ctrlPr>
                      </m:radPr>
                      <m:deg/>
                      <m:e>
                        <m:sSup>
                          <m:sSupPr>
                            <m:ctrlPr>
                              <a:rPr lang="en-US" sz="3200" i="1">
                                <a:latin typeface="Cambria Math" panose="02040503050406030204" pitchFamily="18" charset="0"/>
                              </a:rPr>
                            </m:ctrlPr>
                          </m:sSupPr>
                          <m:e>
                            <m:r>
                              <a:rPr lang="en-US" sz="3200" i="1">
                                <a:latin typeface="Cambria Math" charset="0"/>
                              </a:rPr>
                              <m:t>𝑆</m:t>
                            </m:r>
                          </m:e>
                          <m:sup>
                            <m:r>
                              <a:rPr lang="en-US" sz="3200" i="1">
                                <a:latin typeface="Cambria Math" charset="0"/>
                              </a:rPr>
                              <m:t>2</m:t>
                            </m:r>
                          </m:sup>
                        </m:sSup>
                      </m:e>
                    </m:rad>
                    <m:r>
                      <a:rPr lang="en-US" sz="3200" i="1">
                        <a:latin typeface="Cambria Math" charset="0"/>
                      </a:rPr>
                      <m:t>=</m:t>
                    </m:r>
                    <m:f>
                      <m:fPr>
                        <m:ctrlPr>
                          <a:rPr lang="bg-BG" sz="3200" i="1">
                            <a:latin typeface="Cambria Math" panose="02040503050406030204" pitchFamily="18" charset="0"/>
                          </a:rPr>
                        </m:ctrlPr>
                      </m:fPr>
                      <m:num>
                        <m:r>
                          <a:rPr lang="en-US" sz="3200" i="1">
                            <a:latin typeface="Cambria Math" charset="0"/>
                          </a:rPr>
                          <m:t>1</m:t>
                        </m:r>
                      </m:num>
                      <m:den>
                        <m:r>
                          <a:rPr lang="en-US" sz="3200" i="1">
                            <a:latin typeface="Cambria Math" charset="0"/>
                          </a:rPr>
                          <m:t>𝑛</m:t>
                        </m:r>
                        <m:r>
                          <a:rPr lang="en-US" sz="3200" i="1">
                            <a:latin typeface="Cambria Math" charset="0"/>
                          </a:rPr>
                          <m:t>−1</m:t>
                        </m:r>
                      </m:den>
                    </m:f>
                    <m:nary>
                      <m:naryPr>
                        <m:chr m:val="∑"/>
                        <m:supHide m:val="on"/>
                        <m:ctrlPr>
                          <a:rPr lang="bg-BG" sz="3200" i="1">
                            <a:latin typeface="Cambria Math" panose="02040503050406030204" pitchFamily="18" charset="0"/>
                          </a:rPr>
                        </m:ctrlPr>
                      </m:naryPr>
                      <m:sub>
                        <m:r>
                          <m:rPr>
                            <m:brk m:alnAt="7"/>
                          </m:rPr>
                          <a:rPr lang="en-US" sz="3200" i="1">
                            <a:latin typeface="Cambria Math" charset="0"/>
                          </a:rPr>
                          <m:t>𝑖</m:t>
                        </m:r>
                      </m:sub>
                      <m:sup/>
                      <m:e>
                        <m:sSup>
                          <m:sSupPr>
                            <m:ctrlPr>
                              <a:rPr lang="bg-BG" sz="3200" i="1">
                                <a:latin typeface="Cambria Math" panose="02040503050406030204" pitchFamily="18" charset="0"/>
                              </a:rPr>
                            </m:ctrlPr>
                          </m:sSupPr>
                          <m:e>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𝑥</m:t>
                                </m:r>
                              </m:e>
                              <m:sub>
                                <m:r>
                                  <a:rPr lang="en-US" sz="3200" i="1">
                                    <a:latin typeface="Cambria Math" charset="0"/>
                                  </a:rPr>
                                  <m:t>𝑖</m:t>
                                </m:r>
                              </m:sub>
                            </m:sSub>
                            <m:r>
                              <a:rPr lang="en-US" sz="3200" i="1">
                                <a:latin typeface="Cambria Math" charset="0"/>
                              </a:rPr>
                              <m:t>−</m:t>
                            </m:r>
                            <m:acc>
                              <m:accPr>
                                <m:chr m:val="̅"/>
                                <m:ctrlPr>
                                  <a:rPr lang="en-US" sz="3200" i="1">
                                    <a:latin typeface="Cambria Math" panose="02040503050406030204" pitchFamily="18" charset="0"/>
                                  </a:rPr>
                                </m:ctrlPr>
                              </m:accPr>
                              <m:e>
                                <m:r>
                                  <a:rPr lang="en-US" sz="3200" i="1">
                                    <a:latin typeface="Cambria Math" charset="0"/>
                                  </a:rPr>
                                  <m:t>𝑥</m:t>
                                </m:r>
                              </m:e>
                            </m:acc>
                            <m:r>
                              <a:rPr lang="en-US" sz="3200" i="1">
                                <a:latin typeface="Cambria Math" charset="0"/>
                              </a:rPr>
                              <m:t>)</m:t>
                            </m:r>
                          </m:e>
                          <m:sup>
                            <m:r>
                              <a:rPr lang="en-US" sz="3200" i="1">
                                <a:latin typeface="Cambria Math" charset="0"/>
                              </a:rPr>
                              <m:t>2</m:t>
                            </m:r>
                          </m:sup>
                        </m:sSup>
                      </m:e>
                    </m:nary>
                  </m:oMath>
                </a14:m>
                <a:endParaRPr lang="en-US" sz="3200" dirty="0"/>
              </a:p>
            </p:txBody>
          </p:sp>
        </mc:Choice>
        <mc:Fallback xmlns="">
          <p:sp>
            <p:nvSpPr>
              <p:cNvPr id="6" name="Content Placeholder 3"/>
              <p:cNvSpPr txBox="1">
                <a:spLocks noRot="1" noChangeAspect="1" noMove="1" noResize="1" noEditPoints="1" noAdjustHandles="1" noChangeArrowheads="1" noChangeShapeType="1" noTextEdit="1"/>
              </p:cNvSpPr>
              <p:nvPr/>
            </p:nvSpPr>
            <p:spPr>
              <a:xfrm>
                <a:off x="5251652" y="4001298"/>
                <a:ext cx="4972387" cy="737959"/>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3020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Related data versus non-related data</a:t>
            </a:r>
          </a:p>
        </p:txBody>
      </p:sp>
      <p:pic>
        <p:nvPicPr>
          <p:cNvPr id="4" name="Picture 3"/>
          <p:cNvPicPr>
            <a:picLocks noChangeAspect="1"/>
          </p:cNvPicPr>
          <p:nvPr/>
        </p:nvPicPr>
        <p:blipFill>
          <a:blip r:embed="rId2"/>
          <a:stretch>
            <a:fillRect/>
          </a:stretch>
        </p:blipFill>
        <p:spPr>
          <a:xfrm>
            <a:off x="215067" y="1945481"/>
            <a:ext cx="5777839" cy="3637899"/>
          </a:xfrm>
          <a:prstGeom prst="rect">
            <a:avLst/>
          </a:prstGeom>
        </p:spPr>
      </p:pic>
      <p:pic>
        <p:nvPicPr>
          <p:cNvPr id="5" name="Picture 4"/>
          <p:cNvPicPr>
            <a:picLocks noChangeAspect="1"/>
          </p:cNvPicPr>
          <p:nvPr/>
        </p:nvPicPr>
        <p:blipFill>
          <a:blip r:embed="rId3"/>
          <a:stretch>
            <a:fillRect/>
          </a:stretch>
        </p:blipFill>
        <p:spPr>
          <a:xfrm>
            <a:off x="6064781" y="1973191"/>
            <a:ext cx="5896257" cy="3577003"/>
          </a:xfrm>
          <a:prstGeom prst="rect">
            <a:avLst/>
          </a:prstGeom>
        </p:spPr>
      </p:pic>
      <p:pic>
        <p:nvPicPr>
          <p:cNvPr id="6" name="Picture 5"/>
          <p:cNvPicPr>
            <a:picLocks noChangeAspect="1"/>
          </p:cNvPicPr>
          <p:nvPr/>
        </p:nvPicPr>
        <p:blipFill>
          <a:blip r:embed="rId4"/>
          <a:stretch>
            <a:fillRect/>
          </a:stretch>
        </p:blipFill>
        <p:spPr>
          <a:xfrm>
            <a:off x="6400800" y="5981700"/>
            <a:ext cx="5791200" cy="876300"/>
          </a:xfrm>
          <a:prstGeom prst="rect">
            <a:avLst/>
          </a:prstGeom>
        </p:spPr>
      </p:pic>
      <p:pic>
        <p:nvPicPr>
          <p:cNvPr id="7" name="Picture 6"/>
          <p:cNvPicPr>
            <a:picLocks noChangeAspect="1"/>
          </p:cNvPicPr>
          <p:nvPr/>
        </p:nvPicPr>
        <p:blipFill>
          <a:blip r:embed="rId5"/>
          <a:stretch>
            <a:fillRect/>
          </a:stretch>
        </p:blipFill>
        <p:spPr>
          <a:xfrm>
            <a:off x="838200" y="5981700"/>
            <a:ext cx="3289300" cy="812800"/>
          </a:xfrm>
          <a:prstGeom prst="rect">
            <a:avLst/>
          </a:prstGeom>
        </p:spPr>
      </p:pic>
    </p:spTree>
    <p:extLst>
      <p:ext uri="{BB962C8B-B14F-4D97-AF65-F5344CB8AC3E}">
        <p14:creationId xmlns:p14="http://schemas.microsoft.com/office/powerpoint/2010/main" val="199462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981" y="28639"/>
            <a:ext cx="10515600" cy="1325563"/>
          </a:xfrm>
        </p:spPr>
        <p:txBody>
          <a:bodyPr/>
          <a:lstStyle/>
          <a:p>
            <a:r>
              <a:rPr lang="en-US" b="1" dirty="0">
                <a:solidFill>
                  <a:schemeClr val="accent1">
                    <a:lumMod val="75000"/>
                  </a:schemeClr>
                </a:solidFill>
              </a:rPr>
              <a:t>Related data versus non-related data</a:t>
            </a:r>
          </a:p>
        </p:txBody>
      </p:sp>
      <p:pic>
        <p:nvPicPr>
          <p:cNvPr id="6" name="Picture 5"/>
          <p:cNvPicPr>
            <a:picLocks noChangeAspect="1"/>
          </p:cNvPicPr>
          <p:nvPr/>
        </p:nvPicPr>
        <p:blipFill>
          <a:blip r:embed="rId2"/>
          <a:stretch>
            <a:fillRect/>
          </a:stretch>
        </p:blipFill>
        <p:spPr>
          <a:xfrm>
            <a:off x="1064767" y="5478236"/>
            <a:ext cx="3543300" cy="1257300"/>
          </a:xfrm>
          <a:prstGeom prst="rect">
            <a:avLst/>
          </a:prstGeom>
        </p:spPr>
      </p:pic>
      <p:pic>
        <p:nvPicPr>
          <p:cNvPr id="7" name="Picture 6"/>
          <p:cNvPicPr>
            <a:picLocks noChangeAspect="1"/>
          </p:cNvPicPr>
          <p:nvPr/>
        </p:nvPicPr>
        <p:blipFill>
          <a:blip r:embed="rId3"/>
          <a:stretch>
            <a:fillRect/>
          </a:stretch>
        </p:blipFill>
        <p:spPr>
          <a:xfrm>
            <a:off x="6910025" y="5478236"/>
            <a:ext cx="3733800" cy="1244600"/>
          </a:xfrm>
          <a:prstGeom prst="rect">
            <a:avLst/>
          </a:prstGeom>
        </p:spPr>
      </p:pic>
      <p:pic>
        <p:nvPicPr>
          <p:cNvPr id="10" name="Picture 9">
            <a:extLst>
              <a:ext uri="{FF2B5EF4-FFF2-40B4-BE49-F238E27FC236}">
                <a16:creationId xmlns:a16="http://schemas.microsoft.com/office/drawing/2014/main" id="{19398F1E-2EE7-EB4D-A88C-1D5EACC35087}"/>
              </a:ext>
            </a:extLst>
          </p:cNvPr>
          <p:cNvPicPr>
            <a:picLocks noChangeAspect="1"/>
          </p:cNvPicPr>
          <p:nvPr/>
        </p:nvPicPr>
        <p:blipFill>
          <a:blip r:embed="rId4"/>
          <a:stretch>
            <a:fillRect/>
          </a:stretch>
        </p:blipFill>
        <p:spPr>
          <a:xfrm>
            <a:off x="6910025" y="1027171"/>
            <a:ext cx="3810000" cy="1358900"/>
          </a:xfrm>
          <a:prstGeom prst="rect">
            <a:avLst/>
          </a:prstGeom>
        </p:spPr>
      </p:pic>
      <p:pic>
        <p:nvPicPr>
          <p:cNvPr id="8" name="Picture 7">
            <a:extLst>
              <a:ext uri="{FF2B5EF4-FFF2-40B4-BE49-F238E27FC236}">
                <a16:creationId xmlns:a16="http://schemas.microsoft.com/office/drawing/2014/main" id="{3F9ED44D-4AB9-C243-AB80-31E8D95EAE8F}"/>
              </a:ext>
            </a:extLst>
          </p:cNvPr>
          <p:cNvPicPr>
            <a:picLocks noChangeAspect="1"/>
          </p:cNvPicPr>
          <p:nvPr/>
        </p:nvPicPr>
        <p:blipFill>
          <a:blip r:embed="rId5"/>
          <a:stretch>
            <a:fillRect/>
          </a:stretch>
        </p:blipFill>
        <p:spPr>
          <a:xfrm>
            <a:off x="806981" y="860585"/>
            <a:ext cx="4076700" cy="1409700"/>
          </a:xfrm>
          <a:prstGeom prst="rect">
            <a:avLst/>
          </a:prstGeom>
        </p:spPr>
      </p:pic>
      <p:grpSp>
        <p:nvGrpSpPr>
          <p:cNvPr id="12" name="Group 11">
            <a:extLst>
              <a:ext uri="{FF2B5EF4-FFF2-40B4-BE49-F238E27FC236}">
                <a16:creationId xmlns:a16="http://schemas.microsoft.com/office/drawing/2014/main" id="{B3A55632-298A-6344-B876-EC62C0CB506C}"/>
              </a:ext>
            </a:extLst>
          </p:cNvPr>
          <p:cNvGrpSpPr/>
          <p:nvPr/>
        </p:nvGrpSpPr>
        <p:grpSpPr>
          <a:xfrm>
            <a:off x="309393" y="2447893"/>
            <a:ext cx="10904218" cy="3009716"/>
            <a:chOff x="283647" y="3220101"/>
            <a:chExt cx="11745971" cy="3637899"/>
          </a:xfrm>
        </p:grpSpPr>
        <p:pic>
          <p:nvPicPr>
            <p:cNvPr id="13" name="Picture 12">
              <a:extLst>
                <a:ext uri="{FF2B5EF4-FFF2-40B4-BE49-F238E27FC236}">
                  <a16:creationId xmlns:a16="http://schemas.microsoft.com/office/drawing/2014/main" id="{5A77BE40-CB03-0D4E-AAD0-39A80FCC4FB0}"/>
                </a:ext>
              </a:extLst>
            </p:cNvPr>
            <p:cNvPicPr>
              <a:picLocks noChangeAspect="1"/>
            </p:cNvPicPr>
            <p:nvPr/>
          </p:nvPicPr>
          <p:blipFill>
            <a:blip r:embed="rId6"/>
            <a:stretch>
              <a:fillRect/>
            </a:stretch>
          </p:blipFill>
          <p:spPr>
            <a:xfrm>
              <a:off x="283647" y="3220101"/>
              <a:ext cx="5777839" cy="3637899"/>
            </a:xfrm>
            <a:prstGeom prst="rect">
              <a:avLst/>
            </a:prstGeom>
          </p:spPr>
        </p:pic>
        <p:pic>
          <p:nvPicPr>
            <p:cNvPr id="14" name="Picture 13">
              <a:extLst>
                <a:ext uri="{FF2B5EF4-FFF2-40B4-BE49-F238E27FC236}">
                  <a16:creationId xmlns:a16="http://schemas.microsoft.com/office/drawing/2014/main" id="{B0C98D31-52B0-F141-A9AC-90D9EE6EF063}"/>
                </a:ext>
              </a:extLst>
            </p:cNvPr>
            <p:cNvPicPr>
              <a:picLocks noChangeAspect="1"/>
            </p:cNvPicPr>
            <p:nvPr/>
          </p:nvPicPr>
          <p:blipFill>
            <a:blip r:embed="rId7"/>
            <a:stretch>
              <a:fillRect/>
            </a:stretch>
          </p:blipFill>
          <p:spPr>
            <a:xfrm>
              <a:off x="6133361" y="3247811"/>
              <a:ext cx="5896257" cy="3577003"/>
            </a:xfrm>
            <a:prstGeom prst="rect">
              <a:avLst/>
            </a:prstGeom>
          </p:spPr>
        </p:pic>
        <p:cxnSp>
          <p:nvCxnSpPr>
            <p:cNvPr id="15" name="Straight Connector 14">
              <a:extLst>
                <a:ext uri="{FF2B5EF4-FFF2-40B4-BE49-F238E27FC236}">
                  <a16:creationId xmlns:a16="http://schemas.microsoft.com/office/drawing/2014/main" id="{26BCFFBA-26C8-6F4A-A643-D50A0547871E}"/>
                </a:ext>
              </a:extLst>
            </p:cNvPr>
            <p:cNvCxnSpPr>
              <a:cxnSpLocks/>
            </p:cNvCxnSpPr>
            <p:nvPr/>
          </p:nvCxnSpPr>
          <p:spPr>
            <a:xfrm flipH="1">
              <a:off x="990600" y="4076192"/>
              <a:ext cx="4511039" cy="192024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A32982CB-8AC8-6B4C-B229-090C9902AAE6}"/>
                </a:ext>
              </a:extLst>
            </p:cNvPr>
            <p:cNvSpPr/>
            <p:nvPr/>
          </p:nvSpPr>
          <p:spPr>
            <a:xfrm>
              <a:off x="7132320" y="4649229"/>
              <a:ext cx="4297680" cy="1234440"/>
            </a:xfrm>
            <a:custGeom>
              <a:avLst/>
              <a:gdLst>
                <a:gd name="connsiteX0" fmla="*/ 0 w 4297680"/>
                <a:gd name="connsiteY0" fmla="*/ 1234440 h 1234440"/>
                <a:gd name="connsiteX1" fmla="*/ 320040 w 4297680"/>
                <a:gd name="connsiteY1" fmla="*/ 411480 h 1234440"/>
                <a:gd name="connsiteX2" fmla="*/ 800100 w 4297680"/>
                <a:gd name="connsiteY2" fmla="*/ 1028700 h 1234440"/>
                <a:gd name="connsiteX3" fmla="*/ 1234440 w 4297680"/>
                <a:gd name="connsiteY3" fmla="*/ 411480 h 1234440"/>
                <a:gd name="connsiteX4" fmla="*/ 1737360 w 4297680"/>
                <a:gd name="connsiteY4" fmla="*/ 960120 h 1234440"/>
                <a:gd name="connsiteX5" fmla="*/ 2263140 w 4297680"/>
                <a:gd name="connsiteY5" fmla="*/ 411480 h 1234440"/>
                <a:gd name="connsiteX6" fmla="*/ 2583180 w 4297680"/>
                <a:gd name="connsiteY6" fmla="*/ 868680 h 1234440"/>
                <a:gd name="connsiteX7" fmla="*/ 3200400 w 4297680"/>
                <a:gd name="connsiteY7" fmla="*/ 137160 h 1234440"/>
                <a:gd name="connsiteX8" fmla="*/ 3863340 w 4297680"/>
                <a:gd name="connsiteY8" fmla="*/ 525780 h 1234440"/>
                <a:gd name="connsiteX9" fmla="*/ 4297680 w 4297680"/>
                <a:gd name="connsiteY9" fmla="*/ 0 h 123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7680" h="1234440">
                  <a:moveTo>
                    <a:pt x="0" y="1234440"/>
                  </a:moveTo>
                  <a:cubicBezTo>
                    <a:pt x="93345" y="840105"/>
                    <a:pt x="186690" y="445770"/>
                    <a:pt x="320040" y="411480"/>
                  </a:cubicBezTo>
                  <a:cubicBezTo>
                    <a:pt x="453390" y="377190"/>
                    <a:pt x="647700" y="1028700"/>
                    <a:pt x="800100" y="1028700"/>
                  </a:cubicBezTo>
                  <a:cubicBezTo>
                    <a:pt x="952500" y="1028700"/>
                    <a:pt x="1078230" y="422910"/>
                    <a:pt x="1234440" y="411480"/>
                  </a:cubicBezTo>
                  <a:cubicBezTo>
                    <a:pt x="1390650" y="400050"/>
                    <a:pt x="1565910" y="960120"/>
                    <a:pt x="1737360" y="960120"/>
                  </a:cubicBezTo>
                  <a:cubicBezTo>
                    <a:pt x="1908810" y="960120"/>
                    <a:pt x="2122170" y="426720"/>
                    <a:pt x="2263140" y="411480"/>
                  </a:cubicBezTo>
                  <a:cubicBezTo>
                    <a:pt x="2404110" y="396240"/>
                    <a:pt x="2426970" y="914400"/>
                    <a:pt x="2583180" y="868680"/>
                  </a:cubicBezTo>
                  <a:cubicBezTo>
                    <a:pt x="2739390" y="822960"/>
                    <a:pt x="2987040" y="194310"/>
                    <a:pt x="3200400" y="137160"/>
                  </a:cubicBezTo>
                  <a:cubicBezTo>
                    <a:pt x="3413760" y="80010"/>
                    <a:pt x="3680460" y="548640"/>
                    <a:pt x="3863340" y="525780"/>
                  </a:cubicBezTo>
                  <a:cubicBezTo>
                    <a:pt x="4046220" y="502920"/>
                    <a:pt x="4171950" y="251460"/>
                    <a:pt x="4297680" y="0"/>
                  </a:cubicBezTo>
                </a:path>
              </a:pathLst>
            </a:cu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90750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849"/>
            <a:ext cx="10515600" cy="1325563"/>
          </a:xfrm>
        </p:spPr>
        <p:txBody>
          <a:bodyPr/>
          <a:lstStyle/>
          <a:p>
            <a:r>
              <a:rPr lang="en-US" b="1" dirty="0">
                <a:solidFill>
                  <a:srgbClr val="0070C0"/>
                </a:solidFill>
              </a:rPr>
              <a:t>Spearman correlation</a:t>
            </a:r>
          </a:p>
        </p:txBody>
      </p:sp>
      <p:sp>
        <p:nvSpPr>
          <p:cNvPr id="3" name="Content Placeholder 2"/>
          <p:cNvSpPr>
            <a:spLocks noGrp="1"/>
          </p:cNvSpPr>
          <p:nvPr>
            <p:ph idx="1"/>
          </p:nvPr>
        </p:nvSpPr>
        <p:spPr>
          <a:xfrm>
            <a:off x="838200" y="1486412"/>
            <a:ext cx="10515600" cy="4351338"/>
          </a:xfrm>
        </p:spPr>
        <p:txBody>
          <a:bodyPr/>
          <a:lstStyle/>
          <a:p>
            <a:r>
              <a:rPr lang="en-US" dirty="0"/>
              <a:t>A measurement of association of relationship</a:t>
            </a:r>
          </a:p>
          <a:p>
            <a:r>
              <a:rPr lang="en-US" dirty="0"/>
              <a:t>Using ranked data</a:t>
            </a:r>
          </a:p>
          <a:p>
            <a:r>
              <a:rPr lang="en-US" dirty="0"/>
              <a:t>Summary of two numeric variables</a:t>
            </a:r>
          </a:p>
          <a:p>
            <a:endParaRPr lang="en-US" dirty="0"/>
          </a:p>
        </p:txBody>
      </p:sp>
      <p:pic>
        <p:nvPicPr>
          <p:cNvPr id="4" name="Picture 3"/>
          <p:cNvPicPr>
            <a:picLocks noChangeAspect="1"/>
          </p:cNvPicPr>
          <p:nvPr/>
        </p:nvPicPr>
        <p:blipFill>
          <a:blip r:embed="rId2"/>
          <a:stretch>
            <a:fillRect/>
          </a:stretch>
        </p:blipFill>
        <p:spPr>
          <a:xfrm>
            <a:off x="1022554" y="3022600"/>
            <a:ext cx="5537200" cy="3835400"/>
          </a:xfrm>
          <a:prstGeom prst="rect">
            <a:avLst/>
          </a:prstGeom>
        </p:spPr>
      </p:pic>
    </p:spTree>
    <p:extLst>
      <p:ext uri="{BB962C8B-B14F-4D97-AF65-F5344CB8AC3E}">
        <p14:creationId xmlns:p14="http://schemas.microsoft.com/office/powerpoint/2010/main" val="732880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Student SAT-score (Suite of Assessment)</a:t>
            </a:r>
          </a:p>
        </p:txBody>
      </p:sp>
      <p:sp>
        <p:nvSpPr>
          <p:cNvPr id="3" name="Content Placeholder 2"/>
          <p:cNvSpPr>
            <a:spLocks noGrp="1"/>
          </p:cNvSpPr>
          <p:nvPr>
            <p:ph idx="1"/>
          </p:nvPr>
        </p:nvSpPr>
        <p:spPr/>
        <p:txBody>
          <a:bodyPr/>
          <a:lstStyle/>
          <a:p>
            <a:r>
              <a:rPr lang="en-US" dirty="0"/>
              <a:t>More salary for teacher, results in better SAT-scores</a:t>
            </a:r>
          </a:p>
          <a:p>
            <a:r>
              <a:rPr lang="en-US" dirty="0"/>
              <a:t>Or doesn’t it?</a:t>
            </a:r>
          </a:p>
          <a:p>
            <a:endParaRPr lang="en-US" dirty="0"/>
          </a:p>
        </p:txBody>
      </p:sp>
      <p:pic>
        <p:nvPicPr>
          <p:cNvPr id="4" name="Picture 3"/>
          <p:cNvPicPr>
            <a:picLocks noChangeAspect="1"/>
          </p:cNvPicPr>
          <p:nvPr/>
        </p:nvPicPr>
        <p:blipFill>
          <a:blip r:embed="rId2"/>
          <a:stretch>
            <a:fillRect/>
          </a:stretch>
        </p:blipFill>
        <p:spPr>
          <a:xfrm>
            <a:off x="766522" y="3080544"/>
            <a:ext cx="20158755" cy="3096419"/>
          </a:xfrm>
          <a:prstGeom prst="rect">
            <a:avLst/>
          </a:prstGeom>
        </p:spPr>
      </p:pic>
    </p:spTree>
    <p:extLst>
      <p:ext uri="{BB962C8B-B14F-4D97-AF65-F5344CB8AC3E}">
        <p14:creationId xmlns:p14="http://schemas.microsoft.com/office/powerpoint/2010/main" val="696908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430440"/>
            <a:ext cx="10515600" cy="1325563"/>
          </a:xfrm>
        </p:spPr>
        <p:txBody>
          <a:bodyPr/>
          <a:lstStyle/>
          <a:p>
            <a:r>
              <a:rPr lang="en-US" b="1" dirty="0">
                <a:solidFill>
                  <a:srgbClr val="0070C0"/>
                </a:solidFill>
              </a:rPr>
              <a:t>Splitting the</a:t>
            </a:r>
            <a:br>
              <a:rPr lang="en-US" b="1" dirty="0">
                <a:solidFill>
                  <a:srgbClr val="0070C0"/>
                </a:solidFill>
              </a:rPr>
            </a:br>
            <a:r>
              <a:rPr lang="en-US" b="1" dirty="0">
                <a:solidFill>
                  <a:srgbClr val="0070C0"/>
                </a:solidFill>
              </a:rPr>
              <a:t>dataset</a:t>
            </a:r>
          </a:p>
        </p:txBody>
      </p:sp>
      <p:pic>
        <p:nvPicPr>
          <p:cNvPr id="4" name="Picture 3"/>
          <p:cNvPicPr>
            <a:picLocks noChangeAspect="1"/>
          </p:cNvPicPr>
          <p:nvPr/>
        </p:nvPicPr>
        <p:blipFill>
          <a:blip r:embed="rId2"/>
          <a:stretch>
            <a:fillRect/>
          </a:stretch>
        </p:blipFill>
        <p:spPr>
          <a:xfrm>
            <a:off x="4133369" y="191436"/>
            <a:ext cx="7830031" cy="4750677"/>
          </a:xfrm>
          <a:prstGeom prst="rect">
            <a:avLst/>
          </a:prstGeom>
        </p:spPr>
      </p:pic>
      <p:pic>
        <p:nvPicPr>
          <p:cNvPr id="5" name="Picture 4"/>
          <p:cNvPicPr>
            <a:picLocks noChangeAspect="1"/>
          </p:cNvPicPr>
          <p:nvPr/>
        </p:nvPicPr>
        <p:blipFill>
          <a:blip r:embed="rId3"/>
          <a:stretch>
            <a:fillRect/>
          </a:stretch>
        </p:blipFill>
        <p:spPr>
          <a:xfrm>
            <a:off x="0" y="4292600"/>
            <a:ext cx="12065000" cy="2565400"/>
          </a:xfrm>
          <a:prstGeom prst="rect">
            <a:avLst/>
          </a:prstGeom>
        </p:spPr>
      </p:pic>
      <p:sp>
        <p:nvSpPr>
          <p:cNvPr id="6" name="TextBox 5"/>
          <p:cNvSpPr txBox="1"/>
          <p:nvPr/>
        </p:nvSpPr>
        <p:spPr>
          <a:xfrm>
            <a:off x="579790" y="2503045"/>
            <a:ext cx="1925592" cy="369332"/>
          </a:xfrm>
          <a:prstGeom prst="rect">
            <a:avLst/>
          </a:prstGeom>
          <a:noFill/>
        </p:spPr>
        <p:txBody>
          <a:bodyPr wrap="none" rtlCol="0">
            <a:spAutoFit/>
          </a:bodyPr>
          <a:lstStyle/>
          <a:p>
            <a:r>
              <a:rPr lang="en-US" dirty="0">
                <a:hlinkClick r:id="rId4"/>
              </a:rPr>
              <a:t>Simpson’s paradox</a:t>
            </a:r>
            <a:endParaRPr lang="en-US" dirty="0"/>
          </a:p>
        </p:txBody>
      </p:sp>
      <p:pic>
        <p:nvPicPr>
          <p:cNvPr id="3" name="Picture 2">
            <a:extLst>
              <a:ext uri="{FF2B5EF4-FFF2-40B4-BE49-F238E27FC236}">
                <a16:creationId xmlns:a16="http://schemas.microsoft.com/office/drawing/2014/main" id="{2F9911A5-DB1C-BC4F-ABFE-B9AA8A9E698D}"/>
              </a:ext>
            </a:extLst>
          </p:cNvPr>
          <p:cNvPicPr>
            <a:picLocks noChangeAspect="1"/>
          </p:cNvPicPr>
          <p:nvPr/>
        </p:nvPicPr>
        <p:blipFill>
          <a:blip r:embed="rId5"/>
          <a:stretch>
            <a:fillRect/>
          </a:stretch>
        </p:blipFill>
        <p:spPr>
          <a:xfrm>
            <a:off x="0" y="0"/>
            <a:ext cx="12192000" cy="6858000"/>
          </a:xfrm>
          <a:prstGeom prst="rect">
            <a:avLst/>
          </a:prstGeom>
        </p:spPr>
      </p:pic>
      <p:pic>
        <p:nvPicPr>
          <p:cNvPr id="7" name="Picture 6">
            <a:hlinkClick r:id="rId6"/>
            <a:extLst>
              <a:ext uri="{FF2B5EF4-FFF2-40B4-BE49-F238E27FC236}">
                <a16:creationId xmlns:a16="http://schemas.microsoft.com/office/drawing/2014/main" id="{27CB2767-2420-E445-A212-E875141C3A2B}"/>
              </a:ext>
            </a:extLst>
          </p:cNvPr>
          <p:cNvPicPr>
            <a:picLocks noChangeAspect="1"/>
          </p:cNvPicPr>
          <p:nvPr/>
        </p:nvPicPr>
        <p:blipFill>
          <a:blip r:embed="rId7"/>
          <a:stretch>
            <a:fillRect/>
          </a:stretch>
        </p:blipFill>
        <p:spPr>
          <a:xfrm>
            <a:off x="917882" y="2994216"/>
            <a:ext cx="1370824" cy="1052793"/>
          </a:xfrm>
          <a:prstGeom prst="rect">
            <a:avLst/>
          </a:prstGeom>
        </p:spPr>
      </p:pic>
      <p:sp>
        <p:nvSpPr>
          <p:cNvPr id="8" name="TextBox 7">
            <a:extLst>
              <a:ext uri="{FF2B5EF4-FFF2-40B4-BE49-F238E27FC236}">
                <a16:creationId xmlns:a16="http://schemas.microsoft.com/office/drawing/2014/main" id="{458DADDE-4F19-C94D-BA6A-06977B1A942E}"/>
              </a:ext>
            </a:extLst>
          </p:cNvPr>
          <p:cNvSpPr txBox="1"/>
          <p:nvPr/>
        </p:nvSpPr>
        <p:spPr>
          <a:xfrm>
            <a:off x="6520069" y="6242894"/>
            <a:ext cx="5211876" cy="369332"/>
          </a:xfrm>
          <a:prstGeom prst="rect">
            <a:avLst/>
          </a:prstGeom>
          <a:noFill/>
        </p:spPr>
        <p:txBody>
          <a:bodyPr wrap="none" rtlCol="0">
            <a:spAutoFit/>
          </a:bodyPr>
          <a:lstStyle/>
          <a:p>
            <a:r>
              <a:rPr lang="en-US" dirty="0">
                <a:solidFill>
                  <a:srgbClr val="0070C0"/>
                </a:solidFill>
              </a:rPr>
              <a:t>$perc = percentage of student who made the SAT test</a:t>
            </a:r>
          </a:p>
        </p:txBody>
      </p:sp>
    </p:spTree>
    <p:extLst>
      <p:ext uri="{BB962C8B-B14F-4D97-AF65-F5344CB8AC3E}">
        <p14:creationId xmlns:p14="http://schemas.microsoft.com/office/powerpoint/2010/main" val="1739677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FDA6E-8B25-8D41-BDBF-BCF19765EB02}"/>
              </a:ext>
            </a:extLst>
          </p:cNvPr>
          <p:cNvSpPr>
            <a:spLocks noGrp="1"/>
          </p:cNvSpPr>
          <p:nvPr>
            <p:ph type="title"/>
          </p:nvPr>
        </p:nvSpPr>
        <p:spPr>
          <a:xfrm>
            <a:off x="632460" y="0"/>
            <a:ext cx="10515600" cy="1325563"/>
          </a:xfrm>
        </p:spPr>
        <p:txBody>
          <a:bodyPr/>
          <a:lstStyle/>
          <a:p>
            <a:r>
              <a:rPr lang="en-US" b="1" dirty="0">
                <a:solidFill>
                  <a:srgbClr val="0070C0"/>
                </a:solidFill>
              </a:rPr>
              <a:t>Explanatory, response and lurking variables</a:t>
            </a:r>
          </a:p>
        </p:txBody>
      </p:sp>
      <p:pic>
        <p:nvPicPr>
          <p:cNvPr id="7" name="Picture 6">
            <a:extLst>
              <a:ext uri="{FF2B5EF4-FFF2-40B4-BE49-F238E27FC236}">
                <a16:creationId xmlns:a16="http://schemas.microsoft.com/office/drawing/2014/main" id="{66E85274-F4DA-D743-9521-7CB010BFF293}"/>
              </a:ext>
            </a:extLst>
          </p:cNvPr>
          <p:cNvPicPr>
            <a:picLocks noChangeAspect="1"/>
          </p:cNvPicPr>
          <p:nvPr/>
        </p:nvPicPr>
        <p:blipFill>
          <a:blip r:embed="rId2"/>
          <a:stretch>
            <a:fillRect/>
          </a:stretch>
        </p:blipFill>
        <p:spPr>
          <a:xfrm>
            <a:off x="1223645" y="1715536"/>
            <a:ext cx="9333230" cy="3132169"/>
          </a:xfrm>
          <a:prstGeom prst="rect">
            <a:avLst/>
          </a:prstGeom>
        </p:spPr>
      </p:pic>
      <p:sp>
        <p:nvSpPr>
          <p:cNvPr id="8" name="TextBox 7">
            <a:extLst>
              <a:ext uri="{FF2B5EF4-FFF2-40B4-BE49-F238E27FC236}">
                <a16:creationId xmlns:a16="http://schemas.microsoft.com/office/drawing/2014/main" id="{516F76F7-B215-B94F-AC7A-963F66B39AAC}"/>
              </a:ext>
            </a:extLst>
          </p:cNvPr>
          <p:cNvSpPr txBox="1"/>
          <p:nvPr/>
        </p:nvSpPr>
        <p:spPr>
          <a:xfrm>
            <a:off x="3155248" y="963994"/>
            <a:ext cx="5470024" cy="477054"/>
          </a:xfrm>
          <a:prstGeom prst="rect">
            <a:avLst/>
          </a:prstGeom>
          <a:noFill/>
        </p:spPr>
        <p:txBody>
          <a:bodyPr wrap="none" rtlCol="0">
            <a:spAutoFit/>
          </a:bodyPr>
          <a:lstStyle/>
          <a:p>
            <a:r>
              <a:rPr lang="en-US" sz="2500" dirty="0">
                <a:solidFill>
                  <a:srgbClr val="0070C0"/>
                </a:solidFill>
              </a:rPr>
              <a:t>Association: Correlation is not  causation</a:t>
            </a:r>
          </a:p>
        </p:txBody>
      </p:sp>
      <p:sp>
        <p:nvSpPr>
          <p:cNvPr id="3" name="TextBox 2">
            <a:extLst>
              <a:ext uri="{FF2B5EF4-FFF2-40B4-BE49-F238E27FC236}">
                <a16:creationId xmlns:a16="http://schemas.microsoft.com/office/drawing/2014/main" id="{B9FD7515-596D-B14E-ABE2-299119E2DBB7}"/>
              </a:ext>
            </a:extLst>
          </p:cNvPr>
          <p:cNvSpPr txBox="1"/>
          <p:nvPr/>
        </p:nvSpPr>
        <p:spPr>
          <a:xfrm>
            <a:off x="1223645" y="5894006"/>
            <a:ext cx="6391558" cy="646331"/>
          </a:xfrm>
          <a:prstGeom prst="rect">
            <a:avLst/>
          </a:prstGeom>
          <a:noFill/>
        </p:spPr>
        <p:txBody>
          <a:bodyPr wrap="none" rtlCol="0">
            <a:spAutoFit/>
          </a:bodyPr>
          <a:lstStyle/>
          <a:p>
            <a:r>
              <a:rPr lang="en-US" dirty="0"/>
              <a:t>Dashed line show association, solid arrows a cause-and effect-link.</a:t>
            </a:r>
          </a:p>
          <a:p>
            <a:r>
              <a:rPr lang="en-US" i="1" dirty="0"/>
              <a:t>x</a:t>
            </a:r>
            <a:r>
              <a:rPr lang="en-US" dirty="0"/>
              <a:t> is explanatory, </a:t>
            </a:r>
            <a:r>
              <a:rPr lang="en-US" i="1" dirty="0"/>
              <a:t>y</a:t>
            </a:r>
            <a:r>
              <a:rPr lang="en-US" dirty="0"/>
              <a:t> is a response and </a:t>
            </a:r>
            <a:r>
              <a:rPr lang="en-US" i="1" dirty="0"/>
              <a:t>z</a:t>
            </a:r>
            <a:r>
              <a:rPr lang="en-US" dirty="0"/>
              <a:t> a lurking variable</a:t>
            </a:r>
          </a:p>
        </p:txBody>
      </p:sp>
    </p:spTree>
    <p:extLst>
      <p:ext uri="{BB962C8B-B14F-4D97-AF65-F5344CB8AC3E}">
        <p14:creationId xmlns:p14="http://schemas.microsoft.com/office/powerpoint/2010/main" val="3028484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A1143-FFF8-D54F-A81B-036A8D576A2C}"/>
              </a:ext>
            </a:extLst>
          </p:cNvPr>
          <p:cNvSpPr>
            <a:spLocks noGrp="1"/>
          </p:cNvSpPr>
          <p:nvPr>
            <p:ph type="title"/>
          </p:nvPr>
        </p:nvSpPr>
        <p:spPr/>
        <p:txBody>
          <a:bodyPr/>
          <a:lstStyle/>
          <a:p>
            <a:r>
              <a:rPr lang="en-US" dirty="0">
                <a:solidFill>
                  <a:srgbClr val="FF0000"/>
                </a:solidFill>
              </a:rPr>
              <a:t>Example correlation is not causation</a:t>
            </a:r>
          </a:p>
        </p:txBody>
      </p:sp>
      <p:sp>
        <p:nvSpPr>
          <p:cNvPr id="3" name="Content Placeholder 2">
            <a:extLst>
              <a:ext uri="{FF2B5EF4-FFF2-40B4-BE49-F238E27FC236}">
                <a16:creationId xmlns:a16="http://schemas.microsoft.com/office/drawing/2014/main" id="{0825ACEB-708A-4F49-ACF9-3193C529DED2}"/>
              </a:ext>
            </a:extLst>
          </p:cNvPr>
          <p:cNvSpPr>
            <a:spLocks noGrp="1"/>
          </p:cNvSpPr>
          <p:nvPr>
            <p:ph idx="1"/>
          </p:nvPr>
        </p:nvSpPr>
        <p:spPr/>
        <p:txBody>
          <a:bodyPr/>
          <a:lstStyle/>
          <a:p>
            <a:r>
              <a:rPr lang="en-US" dirty="0"/>
              <a:t>Gun ownership in violence in Australia</a:t>
            </a:r>
          </a:p>
          <a:p>
            <a:pPr lvl="1"/>
            <a:r>
              <a:rPr lang="en-US" dirty="0"/>
              <a:t>Due to a shooting in Tasmania</a:t>
            </a:r>
          </a:p>
          <a:p>
            <a:pPr lvl="1"/>
            <a:r>
              <a:rPr lang="en-US" dirty="0"/>
              <a:t>Guns are bought back by the government</a:t>
            </a:r>
          </a:p>
          <a:p>
            <a:pPr lvl="1"/>
            <a:r>
              <a:rPr lang="en-US" dirty="0"/>
              <a:t>Gun-shootings and suicide rates declined afterwards</a:t>
            </a:r>
          </a:p>
          <a:p>
            <a:pPr lvl="1"/>
            <a:r>
              <a:rPr lang="en-US" dirty="0"/>
              <a:t>A negative correlation (-0.881) between the number of guns bought and de number of suicides can be observed.</a:t>
            </a:r>
          </a:p>
          <a:p>
            <a:pPr lvl="1"/>
            <a:r>
              <a:rPr lang="en-US" dirty="0"/>
              <a:t>So, less guns in society leads to viewer suicides</a:t>
            </a:r>
          </a:p>
          <a:p>
            <a:pPr lvl="2"/>
            <a:r>
              <a:rPr lang="en-US" dirty="0">
                <a:solidFill>
                  <a:srgbClr val="0070C0"/>
                </a:solidFill>
              </a:rPr>
              <a:t>Or is there something else at play (lurking variable)?</a:t>
            </a:r>
          </a:p>
        </p:txBody>
      </p:sp>
    </p:spTree>
    <p:extLst>
      <p:ext uri="{BB962C8B-B14F-4D97-AF65-F5344CB8AC3E}">
        <p14:creationId xmlns:p14="http://schemas.microsoft.com/office/powerpoint/2010/main" val="77894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Trends</a:t>
            </a:r>
          </a:p>
        </p:txBody>
      </p:sp>
      <p:sp>
        <p:nvSpPr>
          <p:cNvPr id="3" name="Content Placeholder 2"/>
          <p:cNvSpPr>
            <a:spLocks noGrp="1"/>
          </p:cNvSpPr>
          <p:nvPr>
            <p:ph idx="1"/>
          </p:nvPr>
        </p:nvSpPr>
        <p:spPr/>
        <p:txBody>
          <a:bodyPr/>
          <a:lstStyle/>
          <a:p>
            <a:r>
              <a:rPr lang="en-US" dirty="0"/>
              <a:t>Tooth length in guinea pigs</a:t>
            </a:r>
          </a:p>
          <a:p>
            <a:pPr lvl="1"/>
            <a:r>
              <a:rPr lang="en-US" dirty="0"/>
              <a:t>Increasing vitamin C </a:t>
            </a:r>
          </a:p>
          <a:p>
            <a:pPr lvl="1"/>
            <a:r>
              <a:rPr lang="en-US" dirty="0"/>
              <a:t>Dosage relates to longer teeth</a:t>
            </a:r>
          </a:p>
        </p:txBody>
      </p:sp>
      <p:pic>
        <p:nvPicPr>
          <p:cNvPr id="4" name="Picture 3"/>
          <p:cNvPicPr>
            <a:picLocks noChangeAspect="1"/>
          </p:cNvPicPr>
          <p:nvPr/>
        </p:nvPicPr>
        <p:blipFill>
          <a:blip r:embed="rId2"/>
          <a:stretch>
            <a:fillRect/>
          </a:stretch>
        </p:blipFill>
        <p:spPr>
          <a:xfrm>
            <a:off x="5606704" y="681037"/>
            <a:ext cx="6466026" cy="5811838"/>
          </a:xfrm>
          <a:prstGeom prst="rect">
            <a:avLst/>
          </a:prstGeom>
        </p:spPr>
      </p:pic>
    </p:spTree>
    <p:extLst>
      <p:ext uri="{BB962C8B-B14F-4D97-AF65-F5344CB8AC3E}">
        <p14:creationId xmlns:p14="http://schemas.microsoft.com/office/powerpoint/2010/main" val="1260065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Linear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4"/>
                <a:ext cx="11006797" cy="5032375"/>
              </a:xfrm>
            </p:spPr>
            <p:txBody>
              <a:bodyPr>
                <a:normAutofit/>
              </a:bodyPr>
              <a:lstStyle/>
              <a:p>
                <a:r>
                  <a:rPr lang="en-US" dirty="0"/>
                  <a:t>“The mean response value depends linearly on the predictor value”</a:t>
                </a:r>
              </a:p>
              <a:p>
                <a:endParaRPr lang="en-US" dirty="0"/>
              </a:p>
              <a:p>
                <a:r>
                  <a:rPr lang="en-US" dirty="0"/>
                  <a:t>Formula straight line: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m:t>
                    </m:r>
                  </m:oMath>
                </a14:m>
                <a:endParaRPr lang="en-US" dirty="0"/>
              </a:p>
              <a:p>
                <a:endParaRPr lang="en-US" dirty="0"/>
              </a:p>
              <a:p>
                <a:r>
                  <a:rPr lang="en-US" dirty="0"/>
                  <a:t>Where: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𝑠𝑙𝑜𝑝𝑒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𝑣𝑒𝑟𝑡𝑖𝑐𝑎𝑙</m:t>
                        </m:r>
                        <m:r>
                          <a:rPr lang="en-US" b="0" i="1" smtClean="0">
                            <a:latin typeface="Cambria Math" panose="02040503050406030204" pitchFamily="18" charset="0"/>
                          </a:rPr>
                          <m:t> </m:t>
                        </m:r>
                        <m:r>
                          <a:rPr lang="en-US" b="0" i="1" smtClean="0">
                            <a:latin typeface="Cambria Math" panose="02040503050406030204" pitchFamily="18" charset="0"/>
                          </a:rPr>
                          <m:t>𝑑𝑖𝑠𝑡𝑎𝑛𝑐𝑒</m:t>
                        </m:r>
                      </m:num>
                      <m:den>
                        <m:r>
                          <a:rPr lang="en-US" b="0" i="1" smtClean="0">
                            <a:latin typeface="Cambria Math" panose="02040503050406030204" pitchFamily="18" charset="0"/>
                          </a:rPr>
                          <m:t>h𝑜𝑟𝑖𝑧𝑜𝑛𝑡𝑎𝑙</m:t>
                        </m:r>
                        <m:r>
                          <a:rPr lang="en-US" b="0" i="1" smtClean="0">
                            <a:latin typeface="Cambria Math" panose="02040503050406030204" pitchFamily="18" charset="0"/>
                          </a:rPr>
                          <m:t> </m:t>
                        </m:r>
                        <m:r>
                          <a:rPr lang="en-US" b="0" i="1" smtClean="0">
                            <a:latin typeface="Cambria Math" panose="02040503050406030204" pitchFamily="18" charset="0"/>
                          </a:rPr>
                          <m:t>𝑑𝑖𝑠𝑡𝑎𝑛𝑐𝑒</m:t>
                        </m:r>
                      </m:den>
                    </m:f>
                  </m:oMath>
                </a14:m>
                <a:endParaRPr lang="en-US" b="0" dirty="0"/>
              </a:p>
              <a:p>
                <a:r>
                  <a:rPr lang="en-US" dirty="0"/>
                  <a:t>And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𝑖𝑛𝑡𝑒𝑟𝑐𝑒𝑝𝑡</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𝑎</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4"/>
                <a:ext cx="11006797" cy="5032375"/>
              </a:xfrm>
              <a:blipFill>
                <a:blip r:embed="rId2"/>
                <a:stretch>
                  <a:fillRect l="-922" t="-2273"/>
                </a:stretch>
              </a:blipFill>
            </p:spPr>
            <p:txBody>
              <a:bodyPr/>
              <a:lstStyle/>
              <a:p>
                <a:r>
                  <a:rPr lang="en-US">
                    <a:noFill/>
                  </a:rPr>
                  <a:t> </a:t>
                </a:r>
              </a:p>
            </p:txBody>
          </p:sp>
        </mc:Fallback>
      </mc:AlternateContent>
    </p:spTree>
    <p:extLst>
      <p:ext uri="{BB962C8B-B14F-4D97-AF65-F5344CB8AC3E}">
        <p14:creationId xmlns:p14="http://schemas.microsoft.com/office/powerpoint/2010/main" val="209573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92BD-2C2A-324E-819A-2883ED43638D}"/>
              </a:ext>
            </a:extLst>
          </p:cNvPr>
          <p:cNvSpPr>
            <a:spLocks noGrp="1"/>
          </p:cNvSpPr>
          <p:nvPr>
            <p:ph type="title"/>
          </p:nvPr>
        </p:nvSpPr>
        <p:spPr/>
        <p:txBody>
          <a:bodyPr/>
          <a:lstStyle/>
          <a:p>
            <a:r>
              <a:rPr lang="en-US" b="1" dirty="0">
                <a:solidFill>
                  <a:srgbClr val="0070C0"/>
                </a:solidFill>
              </a:rPr>
              <a:t>Z-score</a:t>
            </a:r>
          </a:p>
        </p:txBody>
      </p:sp>
      <p:pic>
        <p:nvPicPr>
          <p:cNvPr id="4" name="Picture 3">
            <a:extLst>
              <a:ext uri="{FF2B5EF4-FFF2-40B4-BE49-F238E27FC236}">
                <a16:creationId xmlns:a16="http://schemas.microsoft.com/office/drawing/2014/main" id="{AF38B17B-B8E2-AE44-B236-C7E7911D561A}"/>
              </a:ext>
            </a:extLst>
          </p:cNvPr>
          <p:cNvPicPr>
            <a:picLocks noChangeAspect="1"/>
          </p:cNvPicPr>
          <p:nvPr/>
        </p:nvPicPr>
        <p:blipFill>
          <a:blip r:embed="rId2"/>
          <a:stretch>
            <a:fillRect/>
          </a:stretch>
        </p:blipFill>
        <p:spPr>
          <a:xfrm>
            <a:off x="1828800" y="-191729"/>
            <a:ext cx="10668983" cy="8001737"/>
          </a:xfrm>
          <a:prstGeom prst="rect">
            <a:avLst/>
          </a:prstGeom>
        </p:spPr>
      </p:pic>
      <p:sp>
        <p:nvSpPr>
          <p:cNvPr id="5" name="TextBox 4">
            <a:extLst>
              <a:ext uri="{FF2B5EF4-FFF2-40B4-BE49-F238E27FC236}">
                <a16:creationId xmlns:a16="http://schemas.microsoft.com/office/drawing/2014/main" id="{EAA3F0A1-E8D7-0046-9C1D-3A5CF702C0E1}"/>
              </a:ext>
            </a:extLst>
          </p:cNvPr>
          <p:cNvSpPr txBox="1"/>
          <p:nvPr/>
        </p:nvSpPr>
        <p:spPr>
          <a:xfrm>
            <a:off x="10736825" y="6573574"/>
            <a:ext cx="1417376" cy="246221"/>
          </a:xfrm>
          <a:prstGeom prst="rect">
            <a:avLst/>
          </a:prstGeom>
          <a:noFill/>
        </p:spPr>
        <p:txBody>
          <a:bodyPr wrap="none" rtlCol="0">
            <a:spAutoFit/>
          </a:bodyPr>
          <a:lstStyle/>
          <a:p>
            <a:r>
              <a:rPr lang="en-US" sz="1000" dirty="0"/>
              <a:t>https://</a:t>
            </a:r>
            <a:r>
              <a:rPr lang="en-US" sz="1000" dirty="0" err="1"/>
              <a:t>nl.wikipedia.org</a:t>
            </a:r>
            <a:endParaRPr lang="en-US" sz="1000" dirty="0"/>
          </a:p>
        </p:txBody>
      </p:sp>
    </p:spTree>
    <p:extLst>
      <p:ext uri="{BB962C8B-B14F-4D97-AF65-F5344CB8AC3E}">
        <p14:creationId xmlns:p14="http://schemas.microsoft.com/office/powerpoint/2010/main" val="2281397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62FD-F2F2-9A4F-90BC-039881DC91EF}"/>
              </a:ext>
            </a:extLst>
          </p:cNvPr>
          <p:cNvSpPr>
            <a:spLocks noGrp="1"/>
          </p:cNvSpPr>
          <p:nvPr>
            <p:ph type="title"/>
          </p:nvPr>
        </p:nvSpPr>
        <p:spPr/>
        <p:txBody>
          <a:bodyPr/>
          <a:lstStyle/>
          <a:p>
            <a:r>
              <a:rPr lang="en-US" b="1" dirty="0">
                <a:solidFill>
                  <a:srgbClr val="0070C0"/>
                </a:solidFill>
              </a:rPr>
              <a:t>Linear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ACE908-122C-5243-B9BB-7F4CB8F5B02E}"/>
                  </a:ext>
                </a:extLst>
              </p:cNvPr>
              <p:cNvSpPr>
                <a:spLocks noGrp="1"/>
              </p:cNvSpPr>
              <p:nvPr>
                <p:ph idx="1"/>
              </p:nvPr>
            </p:nvSpPr>
            <p:spPr/>
            <p:txBody>
              <a:bodyPr>
                <a:normAutofit fontScale="92500"/>
              </a:bodyPr>
              <a:lstStyle/>
              <a:p>
                <a14:m>
                  <m:oMath xmlns:m="http://schemas.openxmlformats.org/officeDocument/2006/math">
                    <m:r>
                      <m:rPr>
                        <m:nor/>
                      </m:rPr>
                      <a:rPr lang="en-US" i="1" dirty="0" smtClean="0">
                        <a:latin typeface="Cambria Math" panose="02040503050406030204" pitchFamily="18" charset="0"/>
                      </a:rPr>
                      <m:t>Y</m:t>
                    </m:r>
                    <m:r>
                      <m:rPr>
                        <m:nor/>
                      </m:rPr>
                      <a:rPr lang="en-US" i="1" dirty="0" smtClean="0">
                        <a:latin typeface="Cambria Math" panose="02040503050406030204" pitchFamily="18" charset="0"/>
                      </a:rPr>
                      <m:t> = </m:t>
                    </m:r>
                    <m:r>
                      <m:rPr>
                        <m:nor/>
                      </m:rPr>
                      <a:rPr lang="en-US" i="1" dirty="0" smtClean="0">
                        <a:latin typeface="Cambria Math" panose="02040503050406030204" pitchFamily="18" charset="0"/>
                      </a:rPr>
                      <m:t>ax</m:t>
                    </m:r>
                    <m:r>
                      <m:rPr>
                        <m:nor/>
                      </m:rPr>
                      <a:rPr lang="en-US" i="1" dirty="0" smtClean="0">
                        <a:latin typeface="Cambria Math" panose="02040503050406030204" pitchFamily="18" charset="0"/>
                      </a:rPr>
                      <m:t> + </m:t>
                    </m:r>
                    <m:r>
                      <m:rPr>
                        <m:nor/>
                      </m:rPr>
                      <a:rPr lang="en-US" i="1" dirty="0" smtClean="0">
                        <a:latin typeface="Cambria Math" panose="02040503050406030204" pitchFamily="18" charset="0"/>
                      </a:rPr>
                      <m:t>b</m:t>
                    </m:r>
                  </m:oMath>
                </a14:m>
                <a:endParaRPr lang="en-US"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rPr>
                          <m:t>𝑦</m:t>
                        </m:r>
                        <m:r>
                          <a:rPr lang="en-US" i="1">
                            <a:latin typeface="Cambria Math" charset="0"/>
                          </a:rPr>
                          <m:t>|</m:t>
                        </m:r>
                        <m:r>
                          <a:rPr lang="en-US" i="1">
                            <a:latin typeface="Cambria Math" charset="0"/>
                          </a:rPr>
                          <m:t>𝑥</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0</m:t>
                        </m:r>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𝑖</m:t>
                        </m:r>
                      </m:sub>
                    </m:sSub>
                    <m:r>
                      <a:rPr lang="en-US" i="1">
                        <a:latin typeface="Cambria Math" charset="0"/>
                      </a:rPr>
                      <m:t>= </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1</m:t>
                        </m:r>
                      </m:sub>
                    </m:sSub>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𝑖</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b="0" i="1" smtClean="0">
                        <a:latin typeface="Cambria Math" panose="02040503050406030204" pitchFamily="18"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𝜀</m:t>
                        </m:r>
                      </m:e>
                      <m:sub>
                        <m:r>
                          <a:rPr lang="en-US" i="1">
                            <a:latin typeface="Cambria Math" charset="0"/>
                            <a:ea typeface="Cambria Math" charset="0"/>
                            <a:cs typeface="Cambria Math" charset="0"/>
                          </a:rPr>
                          <m:t>𝑖</m:t>
                        </m:r>
                      </m:sub>
                    </m:sSub>
                  </m:oMath>
                </a14:m>
                <a:endParaRPr lang="en-US" baseline="-25000" dirty="0"/>
              </a:p>
              <a:p>
                <a:endParaRPr lang="en-US" baseline="-25000" dirty="0"/>
              </a:p>
              <a:p>
                <a:r>
                  <a:rPr lang="en-US" dirty="0"/>
                  <a:t>A model, where: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0</m:t>
                        </m:r>
                      </m:sub>
                    </m:sSub>
                  </m:oMath>
                </a14:m>
                <a:r>
                  <a:rPr lang="en-US" dirty="0"/>
                  <a:t> is the intercept,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1</m:t>
                        </m:r>
                      </m:sub>
                    </m:sSub>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𝑖</m:t>
                        </m:r>
                      </m:sub>
                    </m:sSub>
                    <m:r>
                      <a:rPr lang="en-US" i="1">
                        <a:latin typeface="Cambria Math"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m:rPr>
                        <m:sty m:val="p"/>
                      </m:rPr>
                      <a:rPr lang="en-US">
                        <a:latin typeface="Cambria Math" charset="0"/>
                      </a:rPr>
                      <m:t>slope</m:t>
                    </m:r>
                    <m:r>
                      <a:rPr lang="en-US" i="1">
                        <a:latin typeface="Cambria Math" charset="0"/>
                      </a:rPr>
                      <m:t> </m:t>
                    </m:r>
                    <m:r>
                      <m:rPr>
                        <m:sty m:val="p"/>
                      </m:rPr>
                      <a:rPr lang="en-US">
                        <a:latin typeface="Cambria Math" charset="0"/>
                      </a:rPr>
                      <m:t>and</m:t>
                    </m:r>
                    <m:r>
                      <a:rPr lang="en-US">
                        <a:latin typeface="Cambria Math" charset="0"/>
                      </a:rPr>
                      <m:t>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𝜀</m:t>
                        </m:r>
                      </m:e>
                      <m:sub>
                        <m:r>
                          <a:rPr lang="en-US" i="1">
                            <a:latin typeface="Cambria Math" charset="0"/>
                            <a:ea typeface="Cambria Math" charset="0"/>
                            <a:cs typeface="Cambria Math" charset="0"/>
                          </a:rPr>
                          <m:t>𝑖</m:t>
                        </m:r>
                      </m:sub>
                    </m:sSub>
                  </m:oMath>
                </a14:m>
                <a:r>
                  <a:rPr lang="en-US" dirty="0"/>
                  <a:t>is an error (0)</a:t>
                </a:r>
              </a:p>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𝑦</m:t>
                            </m:r>
                          </m:e>
                        </m:acc>
                      </m:e>
                      <m:sub>
                        <m:r>
                          <a:rPr lang="en-US" i="1">
                            <a:latin typeface="Cambria Math" charset="0"/>
                          </a:rPr>
                          <m:t>𝑖</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𝑏</m:t>
                        </m:r>
                      </m:e>
                      <m:sub>
                        <m:r>
                          <a:rPr lang="en-US" i="1">
                            <a:latin typeface="Cambria Math" charset="0"/>
                          </a:rPr>
                          <m:t>1</m:t>
                        </m:r>
                      </m:sub>
                    </m:sSub>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𝑖</m:t>
                        </m:r>
                      </m:sub>
                    </m:sSub>
                  </m:oMath>
                </a14:m>
                <a:r>
                  <a:rPr lang="en-US" dirty="0"/>
                  <a:t> is a data point on the regression line (estimated)</a:t>
                </a:r>
              </a:p>
              <a:p>
                <a:r>
                  <a:rPr lang="en-US" dirty="0"/>
                  <a:t>The distance between the regression line and a data point is called the residual. The residual =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𝑦</m:t>
                        </m:r>
                      </m:e>
                      <m:sub>
                        <m:r>
                          <a:rPr lang="en-US" i="1">
                            <a:latin typeface="Cambria Math" charset="0"/>
                          </a:rPr>
                          <m:t>𝑖</m:t>
                        </m:r>
                      </m:sub>
                    </m:sSub>
                    <m:r>
                      <a:rPr lang="en-US" i="1">
                        <a:latin typeface="Cambria Math"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𝑦</m:t>
                            </m:r>
                          </m:e>
                        </m:acc>
                      </m:e>
                      <m:sub>
                        <m:r>
                          <a:rPr lang="en-US" i="1">
                            <a:latin typeface="Cambria Math" charset="0"/>
                          </a:rPr>
                          <m:t>𝑖</m:t>
                        </m:r>
                      </m:sub>
                    </m:sSub>
                  </m:oMath>
                </a14:m>
                <a:endParaRPr lang="en-US" dirty="0"/>
              </a:p>
              <a:p>
                <a:r>
                  <a:rPr lang="en-US" dirty="0"/>
                  <a:t>Aim: make the overall residuals as small as possible</a:t>
                </a:r>
              </a:p>
            </p:txBody>
          </p:sp>
        </mc:Choice>
        <mc:Fallback xmlns="">
          <p:sp>
            <p:nvSpPr>
              <p:cNvPr id="3" name="Content Placeholder 2">
                <a:extLst>
                  <a:ext uri="{FF2B5EF4-FFF2-40B4-BE49-F238E27FC236}">
                    <a16:creationId xmlns:a16="http://schemas.microsoft.com/office/drawing/2014/main" id="{56ACE908-122C-5243-B9BB-7F4CB8F5B02E}"/>
                  </a:ext>
                </a:extLst>
              </p:cNvPr>
              <p:cNvSpPr>
                <a:spLocks noGrp="1" noRot="1" noChangeAspect="1" noMove="1" noResize="1" noEditPoints="1" noAdjustHandles="1" noChangeArrowheads="1" noChangeShapeType="1" noTextEdit="1"/>
              </p:cNvSpPr>
              <p:nvPr>
                <p:ph idx="1"/>
              </p:nvPr>
            </p:nvSpPr>
            <p:spPr>
              <a:blipFill>
                <a:blip r:embed="rId2"/>
                <a:stretch>
                  <a:fillRect l="-844" t="-2339"/>
                </a:stretch>
              </a:blipFill>
            </p:spPr>
            <p:txBody>
              <a:bodyPr/>
              <a:lstStyle/>
              <a:p>
                <a:r>
                  <a:rPr lang="en-US">
                    <a:noFill/>
                  </a:rPr>
                  <a:t> </a:t>
                </a:r>
              </a:p>
            </p:txBody>
          </p:sp>
        </mc:Fallback>
      </mc:AlternateContent>
    </p:spTree>
    <p:extLst>
      <p:ext uri="{BB962C8B-B14F-4D97-AF65-F5344CB8AC3E}">
        <p14:creationId xmlns:p14="http://schemas.microsoft.com/office/powerpoint/2010/main" val="3632594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Residuals</a:t>
            </a:r>
          </a:p>
        </p:txBody>
      </p:sp>
      <p:pic>
        <p:nvPicPr>
          <p:cNvPr id="4" name="Picture 3"/>
          <p:cNvPicPr>
            <a:picLocks noChangeAspect="1"/>
          </p:cNvPicPr>
          <p:nvPr/>
        </p:nvPicPr>
        <p:blipFill rotWithShape="1">
          <a:blip r:embed="rId2"/>
          <a:srcRect b="1820"/>
          <a:stretch/>
        </p:blipFill>
        <p:spPr>
          <a:xfrm>
            <a:off x="276447" y="1690688"/>
            <a:ext cx="5577259" cy="5162431"/>
          </a:xfrm>
          <a:prstGeom prst="rect">
            <a:avLst/>
          </a:prstGeom>
        </p:spPr>
      </p:pic>
      <p:pic>
        <p:nvPicPr>
          <p:cNvPr id="5" name="Picture 4"/>
          <p:cNvPicPr>
            <a:picLocks noChangeAspect="1"/>
          </p:cNvPicPr>
          <p:nvPr/>
        </p:nvPicPr>
        <p:blipFill>
          <a:blip r:embed="rId3"/>
          <a:stretch>
            <a:fillRect/>
          </a:stretch>
        </p:blipFill>
        <p:spPr>
          <a:xfrm>
            <a:off x="6415459" y="1690688"/>
            <a:ext cx="4938341" cy="5295808"/>
          </a:xfrm>
          <a:prstGeom prst="rect">
            <a:avLst/>
          </a:prstGeom>
        </p:spPr>
      </p:pic>
    </p:spTree>
    <p:extLst>
      <p:ext uri="{BB962C8B-B14F-4D97-AF65-F5344CB8AC3E}">
        <p14:creationId xmlns:p14="http://schemas.microsoft.com/office/powerpoint/2010/main" val="613782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a:solidFill>
                                <a:srgbClr val="0070C0"/>
                              </a:solidFill>
                              <a:latin typeface="Cambria Math" charset="0"/>
                              <a:ea typeface="Cambria Math" charset="0"/>
                              <a:cs typeface="Cambria Math" charset="0"/>
                            </a:rPr>
                            <m:t>𝜷</m:t>
                          </m:r>
                        </m:e>
                        <m:sub>
                          <m:r>
                            <a:rPr lang="en-US" b="1" i="1">
                              <a:solidFill>
                                <a:srgbClr val="0070C0"/>
                              </a:solidFill>
                              <a:latin typeface="Cambria Math" charset="0"/>
                            </a:rPr>
                            <m:t>𝟎</m:t>
                          </m:r>
                        </m:sub>
                      </m:sSub>
                      <m:r>
                        <a:rPr lang="en-US" b="1" i="1" smtClean="0">
                          <a:solidFill>
                            <a:srgbClr val="0070C0"/>
                          </a:solidFill>
                          <a:latin typeface="Cambria Math" panose="02040503050406030204" pitchFamily="18" charset="0"/>
                        </a:rPr>
                        <m:t> </m:t>
                      </m:r>
                      <m:r>
                        <a:rPr lang="en-US" b="1" i="0" smtClean="0">
                          <a:solidFill>
                            <a:srgbClr val="0070C0"/>
                          </a:solidFill>
                          <a:latin typeface="Cambria Math" charset="0"/>
                        </a:rPr>
                        <m:t>𝐚𝐧𝐝</m:t>
                      </m:r>
                      <m:r>
                        <a:rPr lang="en-US" b="1" i="1" smtClean="0">
                          <a:solidFill>
                            <a:srgbClr val="0070C0"/>
                          </a:solidFill>
                          <a:latin typeface="Cambria Math" charset="0"/>
                        </a:rPr>
                        <m:t> </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charset="0"/>
                              <a:ea typeface="Cambria Math" charset="0"/>
                              <a:cs typeface="Cambria Math" charset="0"/>
                            </a:rPr>
                            <m:t>𝜷</m:t>
                          </m:r>
                        </m:e>
                        <m:sub>
                          <m:r>
                            <a:rPr lang="en-US" b="1" i="1">
                              <a:solidFill>
                                <a:srgbClr val="0070C0"/>
                              </a:solidFill>
                              <a:latin typeface="Cambria Math" charset="0"/>
                            </a:rPr>
                            <m:t>𝟏</m:t>
                          </m:r>
                        </m:sub>
                      </m:sSub>
                    </m:oMath>
                  </m:oMathPara>
                </a14:m>
                <a:endParaRPr lang="en-US" b="1" dirty="0">
                  <a:solidFill>
                    <a:srgbClr val="0070C0"/>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charset="0"/>
                                <a:ea typeface="Cambria Math" charset="0"/>
                                <a:cs typeface="Cambria Math" charset="0"/>
                              </a:rPr>
                              <m:t>𝛽</m:t>
                            </m:r>
                          </m:e>
                        </m:acc>
                      </m:e>
                      <m:sub>
                        <m:r>
                          <a:rPr lang="en-US" b="0" i="1" smtClean="0">
                            <a:latin typeface="Cambria Math" charset="0"/>
                          </a:rPr>
                          <m:t>1</m:t>
                        </m:r>
                      </m:sub>
                    </m:sSub>
                    <m:r>
                      <a:rPr lang="en-US" b="0" i="1" smtClean="0">
                        <a:latin typeface="Cambria Math" charset="0"/>
                      </a:rPr>
                      <m:t>=</m:t>
                    </m:r>
                    <m:f>
                      <m:fPr>
                        <m:ctrlPr>
                          <a:rPr lang="bg-BG" b="0" i="1" smtClean="0">
                            <a:latin typeface="Cambria Math" panose="02040503050406030204" pitchFamily="18" charset="0"/>
                          </a:rPr>
                        </m:ctrlPr>
                      </m:fPr>
                      <m:num>
                        <m:nary>
                          <m:naryPr>
                            <m:chr m:val="∑"/>
                            <m:subHide m:val="on"/>
                            <m:supHide m:val="on"/>
                            <m:ctrlPr>
                              <a:rPr lang="bg-BG" b="0" i="1" smtClean="0">
                                <a:latin typeface="Cambria Math" panose="02040503050406030204" pitchFamily="18" charset="0"/>
                              </a:rPr>
                            </m:ctrlPr>
                          </m:naryPr>
                          <m:sub/>
                          <m:sup/>
                          <m:e>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m:t>
                            </m:r>
                          </m:e>
                        </m:nary>
                      </m:num>
                      <m:den>
                        <m:nary>
                          <m:naryPr>
                            <m:chr m:val="∑"/>
                            <m:subHide m:val="on"/>
                            <m:supHide m:val="on"/>
                            <m:ctrlPr>
                              <a:rPr lang="bg-BG" b="0" i="1" smtClean="0">
                                <a:latin typeface="Cambria Math" panose="02040503050406030204" pitchFamily="18" charset="0"/>
                              </a:rPr>
                            </m:ctrlPr>
                          </m:naryPr>
                          <m:sub/>
                          <m:sup/>
                          <m:e>
                            <m:sSup>
                              <m:sSupPr>
                                <m:ctrlPr>
                                  <a:rPr lang="bg-BG" b="0" i="1" smtClean="0">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b="0" i="1" smtClean="0">
                                        <a:latin typeface="Cambria Math" charset="0"/>
                                      </a:rPr>
                                      <m:t>𝑥</m:t>
                                    </m:r>
                                  </m:e>
                                </m:acc>
                                <m:r>
                                  <a:rPr lang="en-US" i="1">
                                    <a:latin typeface="Cambria Math" charset="0"/>
                                  </a:rPr>
                                  <m:t>)</m:t>
                                </m:r>
                              </m:e>
                              <m:sup>
                                <m:r>
                                  <a:rPr lang="en-US" b="0" i="1" smtClean="0">
                                    <a:latin typeface="Cambria Math" charset="0"/>
                                  </a:rPr>
                                  <m:t>2</m:t>
                                </m:r>
                              </m:sup>
                            </m:sSup>
                          </m:e>
                        </m:nary>
                      </m:den>
                    </m:f>
                    <m:r>
                      <a:rPr lang="en-US" b="0" i="1" smtClean="0">
                        <a:latin typeface="Cambria Math" charset="0"/>
                      </a:rPr>
                      <m:t>=</m:t>
                    </m:r>
                    <m:r>
                      <a:rPr lang="en-US" b="0" i="1" smtClean="0">
                        <a:latin typeface="Cambria Math" charset="0"/>
                      </a:rPr>
                      <m:t>𝑐𝑜𝑟</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𝑦</m:t>
                    </m:r>
                    <m:r>
                      <a:rPr lang="en-US" b="0" i="1" smtClean="0">
                        <a:latin typeface="Cambria Math" charset="0"/>
                      </a:rPr>
                      <m:t>)</m:t>
                    </m:r>
                    <m:f>
                      <m:fPr>
                        <m:ctrlPr>
                          <a:rPr lang="bg-BG"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𝑠</m:t>
                            </m:r>
                          </m:e>
                          <m:sub>
                            <m:r>
                              <a:rPr lang="en-US" b="0" i="1" smtClean="0">
                                <a:latin typeface="Cambria Math" charset="0"/>
                              </a:rPr>
                              <m:t>𝑦</m:t>
                            </m:r>
                          </m:sub>
                        </m:sSub>
                      </m:num>
                      <m:den>
                        <m:sSub>
                          <m:sSubPr>
                            <m:ctrlPr>
                              <a:rPr lang="en-US" b="0" i="1" smtClean="0">
                                <a:latin typeface="Cambria Math" panose="02040503050406030204" pitchFamily="18" charset="0"/>
                              </a:rPr>
                            </m:ctrlPr>
                          </m:sSubPr>
                          <m:e>
                            <m:r>
                              <a:rPr lang="en-US" b="0" i="1" smtClean="0">
                                <a:latin typeface="Cambria Math" charset="0"/>
                              </a:rPr>
                              <m:t>𝑠</m:t>
                            </m:r>
                          </m:e>
                          <m:sub>
                            <m:r>
                              <a:rPr lang="en-US" b="0" i="1" smtClean="0">
                                <a:latin typeface="Cambria Math" charset="0"/>
                              </a:rPr>
                              <m:t>𝑥</m:t>
                            </m:r>
                          </m:sub>
                        </m:sSub>
                      </m:den>
                    </m:f>
                  </m:oMath>
                </a14:m>
                <a:endParaRPr lang="en-US" dirty="0"/>
              </a:p>
              <a:p>
                <a:endParaRPr lang="en-US" dirty="0"/>
              </a:p>
              <a:p>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r>
                      <a:rPr lang="en-US" b="0" i="1" smtClean="0">
                        <a:latin typeface="Cambria Math" charset="0"/>
                      </a:rPr>
                      <m:t>= </m:t>
                    </m:r>
                    <m:acc>
                      <m:accPr>
                        <m:chr m:val="̅"/>
                        <m:ctrlPr>
                          <a:rPr lang="en-US" b="0" i="1" smtClean="0">
                            <a:latin typeface="Cambria Math" panose="02040503050406030204" pitchFamily="18" charset="0"/>
                          </a:rPr>
                        </m:ctrlPr>
                      </m:accPr>
                      <m:e>
                        <m:r>
                          <a:rPr lang="en-US" b="0" i="1" smtClean="0">
                            <a:latin typeface="Cambria Math" charset="0"/>
                          </a:rPr>
                          <m:t>𝑦</m:t>
                        </m:r>
                      </m:e>
                    </m:acc>
                    <m:r>
                      <a:rPr lang="en-US" b="0" i="1" smtClean="0">
                        <a:latin typeface="Cambria Math" charset="0"/>
                      </a:rPr>
                      <m:t> −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ea typeface="Cambria Math" charset="0"/>
                                <a:cs typeface="Cambria Math" charset="0"/>
                              </a:rPr>
                              <m:t>𝛽</m:t>
                            </m:r>
                          </m:e>
                        </m:acc>
                      </m:e>
                      <m:sub>
                        <m:r>
                          <a:rPr lang="en-US" b="0" i="1" smtClean="0">
                            <a:latin typeface="Cambria Math" charset="0"/>
                          </a:rPr>
                          <m:t>1</m:t>
                        </m:r>
                      </m:sub>
                    </m:sSub>
                    <m:acc>
                      <m:accPr>
                        <m:chr m:val="̅"/>
                        <m:ctrlPr>
                          <a:rPr lang="en-US" b="0" i="1" smtClean="0">
                            <a:latin typeface="Cambria Math" panose="02040503050406030204" pitchFamily="18" charset="0"/>
                          </a:rPr>
                        </m:ctrlPr>
                      </m:accPr>
                      <m:e>
                        <m:r>
                          <a:rPr lang="en-US" b="0" i="1" smtClean="0">
                            <a:latin typeface="Cambria Math" charset="0"/>
                          </a:rPr>
                          <m:t>𝑥</m:t>
                        </m:r>
                      </m:e>
                    </m:acc>
                  </m:oMath>
                </a14:m>
                <a:endParaRPr lang="en-US" dirty="0"/>
              </a:p>
              <a:p>
                <a:endParaRPr lang="en-US" dirty="0"/>
              </a:p>
              <a:p>
                <a:r>
                  <a:rPr lang="en-US" dirty="0"/>
                  <a:t>The slope is related to the correlation</a:t>
                </a:r>
              </a:p>
              <a:p>
                <a:r>
                  <a:rPr lang="en-US" dirty="0"/>
                  <a:t>Predictor x and response variable y are not interchangeable</a:t>
                </a:r>
              </a:p>
              <a:p>
                <a:r>
                  <a:rPr lang="en-US" dirty="0"/>
                  <a:t>The central point lays on the regression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65" t="-12281"/>
                </a:stretch>
              </a:blipFill>
            </p:spPr>
            <p:txBody>
              <a:bodyPr/>
              <a:lstStyle/>
              <a:p>
                <a:r>
                  <a:rPr lang="en-US">
                    <a:noFill/>
                  </a:rPr>
                  <a:t> </a:t>
                </a:r>
              </a:p>
            </p:txBody>
          </p:sp>
        </mc:Fallback>
      </mc:AlternateContent>
    </p:spTree>
    <p:extLst>
      <p:ext uri="{BB962C8B-B14F-4D97-AF65-F5344CB8AC3E}">
        <p14:creationId xmlns:p14="http://schemas.microsoft.com/office/powerpoint/2010/main" val="2023102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Least square regression</a:t>
            </a:r>
            <a:endParaRPr lang="en-US" dirty="0"/>
          </a:p>
        </p:txBody>
      </p:sp>
      <p:pic>
        <p:nvPicPr>
          <p:cNvPr id="4" name="Picture 3"/>
          <p:cNvPicPr>
            <a:picLocks noChangeAspect="1"/>
          </p:cNvPicPr>
          <p:nvPr/>
        </p:nvPicPr>
        <p:blipFill>
          <a:blip r:embed="rId2"/>
          <a:stretch>
            <a:fillRect/>
          </a:stretch>
        </p:blipFill>
        <p:spPr>
          <a:xfrm>
            <a:off x="534433" y="1912088"/>
            <a:ext cx="10655300" cy="4267200"/>
          </a:xfrm>
          <a:prstGeom prst="rect">
            <a:avLst/>
          </a:prstGeom>
        </p:spPr>
      </p:pic>
      <p:pic>
        <p:nvPicPr>
          <p:cNvPr id="5" name="Picture 4">
            <a:hlinkClick r:id="rId3"/>
          </p:cNvPr>
          <p:cNvPicPr>
            <a:picLocks noChangeAspect="1"/>
          </p:cNvPicPr>
          <p:nvPr/>
        </p:nvPicPr>
        <p:blipFill>
          <a:blip r:embed="rId4"/>
          <a:stretch>
            <a:fillRect/>
          </a:stretch>
        </p:blipFill>
        <p:spPr>
          <a:xfrm>
            <a:off x="10207256" y="4797055"/>
            <a:ext cx="1804434" cy="1804434"/>
          </a:xfrm>
          <a:prstGeom prst="rect">
            <a:avLst/>
          </a:prstGeom>
        </p:spPr>
      </p:pic>
    </p:spTree>
    <p:extLst>
      <p:ext uri="{BB962C8B-B14F-4D97-AF65-F5344CB8AC3E}">
        <p14:creationId xmlns:p14="http://schemas.microsoft.com/office/powerpoint/2010/main" val="665111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Heartrate</a:t>
            </a:r>
          </a:p>
        </p:txBody>
      </p:sp>
      <p:sp>
        <p:nvSpPr>
          <p:cNvPr id="3" name="Content Placeholder 2"/>
          <p:cNvSpPr>
            <a:spLocks noGrp="1"/>
          </p:cNvSpPr>
          <p:nvPr>
            <p:ph idx="1"/>
          </p:nvPr>
        </p:nvSpPr>
        <p:spPr/>
        <p:txBody>
          <a:bodyPr/>
          <a:lstStyle/>
          <a:p>
            <a:r>
              <a:rPr lang="en-US" dirty="0">
                <a:solidFill>
                  <a:srgbClr val="FF0000"/>
                </a:solidFill>
              </a:rPr>
              <a:t>Calculate the regression line </a:t>
            </a:r>
          </a:p>
          <a:p>
            <a:r>
              <a:rPr lang="en-US" dirty="0">
                <a:solidFill>
                  <a:srgbClr val="FF0000"/>
                </a:solidFill>
              </a:rPr>
              <a:t>for the “heartrate” dataset:</a:t>
            </a:r>
          </a:p>
          <a:p>
            <a:endParaRPr lang="en-US" dirty="0">
              <a:solidFill>
                <a:srgbClr val="FF0000"/>
              </a:solidFill>
            </a:endParaRPr>
          </a:p>
          <a:p>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6677246" y="189896"/>
            <a:ext cx="2975196" cy="6368528"/>
          </a:xfrm>
          <a:prstGeom prst="rect">
            <a:avLst/>
          </a:prstGeom>
        </p:spPr>
      </p:pic>
      <p:sp>
        <p:nvSpPr>
          <p:cNvPr id="5" name="TextBox 4">
            <a:extLst>
              <a:ext uri="{FF2B5EF4-FFF2-40B4-BE49-F238E27FC236}">
                <a16:creationId xmlns:a16="http://schemas.microsoft.com/office/drawing/2014/main" id="{861A6223-E1D4-FD48-BBEB-46354C782FA6}"/>
              </a:ext>
            </a:extLst>
          </p:cNvPr>
          <p:cNvSpPr txBox="1"/>
          <p:nvPr/>
        </p:nvSpPr>
        <p:spPr>
          <a:xfrm>
            <a:off x="879776" y="3869634"/>
            <a:ext cx="4535793" cy="861774"/>
          </a:xfrm>
          <a:prstGeom prst="rect">
            <a:avLst/>
          </a:prstGeom>
          <a:noFill/>
        </p:spPr>
        <p:txBody>
          <a:bodyPr wrap="none" rtlCol="0">
            <a:spAutoFit/>
          </a:bodyPr>
          <a:lstStyle/>
          <a:p>
            <a:r>
              <a:rPr lang="en-US" sz="2500" dirty="0"/>
              <a:t>Is there a relationship between </a:t>
            </a:r>
          </a:p>
          <a:p>
            <a:r>
              <a:rPr lang="en-US" sz="2500" dirty="0"/>
              <a:t>age and the maximum heartrate?</a:t>
            </a:r>
          </a:p>
        </p:txBody>
      </p:sp>
    </p:spTree>
    <p:extLst>
      <p:ext uri="{BB962C8B-B14F-4D97-AF65-F5344CB8AC3E}">
        <p14:creationId xmlns:p14="http://schemas.microsoft.com/office/powerpoint/2010/main" val="2123279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3178"/>
          <a:stretch/>
        </p:blipFill>
        <p:spPr>
          <a:xfrm>
            <a:off x="990600" y="1634460"/>
            <a:ext cx="9790472" cy="5223539"/>
          </a:xfrm>
          <a:prstGeom prst="rect">
            <a:avLst/>
          </a:prstGeom>
        </p:spPr>
      </p:pic>
      <p:sp>
        <p:nvSpPr>
          <p:cNvPr id="5"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70C0"/>
                </a:solidFill>
              </a:rPr>
              <a:t>Heartrate</a:t>
            </a:r>
            <a:endParaRPr lang="en-US" b="1" dirty="0">
              <a:solidFill>
                <a:srgbClr val="0070C0"/>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4E45DD5-9EA1-454E-814B-E1ADCDE33B98}"/>
                  </a:ext>
                </a:extLst>
              </p:cNvPr>
              <p:cNvSpPr/>
              <p:nvPr/>
            </p:nvSpPr>
            <p:spPr>
              <a:xfrm>
                <a:off x="4321278" y="388478"/>
                <a:ext cx="6096000" cy="1245982"/>
              </a:xfrm>
              <a:prstGeom prst="rect">
                <a:avLst/>
              </a:prstGeom>
            </p:spPr>
            <p:txBody>
              <a:bodyPr>
                <a:spAutoFit/>
              </a:bodyPr>
              <a:lstStyle/>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rPr>
                            <m:t>1</m:t>
                          </m:r>
                        </m:sub>
                      </m:sSub>
                      <m:r>
                        <a:rPr lang="en-US" i="1">
                          <a:latin typeface="Cambria Math" charset="0"/>
                        </a:rPr>
                        <m:t>=</m:t>
                      </m:r>
                      <m:f>
                        <m:fPr>
                          <m:ctrlPr>
                            <a:rPr lang="bg-BG" i="1">
                              <a:latin typeface="Cambria Math" panose="02040503050406030204" pitchFamily="18" charset="0"/>
                            </a:rPr>
                          </m:ctrlPr>
                        </m:fPr>
                        <m:num>
                          <m:nary>
                            <m:naryPr>
                              <m:chr m:val="∑"/>
                              <m:subHide m:val="on"/>
                              <m:supHide m:val="on"/>
                              <m:ctrlPr>
                                <a:rPr lang="bg-BG" i="1">
                                  <a:latin typeface="Cambria Math" panose="02040503050406030204" pitchFamily="18" charset="0"/>
                                </a:rPr>
                              </m:ctrlPr>
                            </m:naryPr>
                            <m:sub/>
                            <m:sup/>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𝑥</m:t>
                                  </m:r>
                                </m:e>
                              </m:acc>
                              <m:r>
                                <a:rPr lang="en-US" i="1">
                                  <a:latin typeface="Cambria Math" charset="0"/>
                                </a:rPr>
                                <m:t>)(</m:t>
                              </m:r>
                              <m:sSub>
                                <m:sSubPr>
                                  <m:ctrlPr>
                                    <a:rPr lang="en-US" i="1">
                                      <a:latin typeface="Cambria Math" panose="02040503050406030204" pitchFamily="18" charset="0"/>
                                    </a:rPr>
                                  </m:ctrlPr>
                                </m:sSubPr>
                                <m:e>
                                  <m:r>
                                    <a:rPr lang="en-US" i="1">
                                      <a:latin typeface="Cambria Math" charset="0"/>
                                    </a:rPr>
                                    <m:t>𝑦</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nary>
                        </m:num>
                        <m:den>
                          <m:nary>
                            <m:naryPr>
                              <m:chr m:val="∑"/>
                              <m:subHide m:val="on"/>
                              <m:supHide m:val="on"/>
                              <m:ctrlPr>
                                <a:rPr lang="bg-BG" i="1">
                                  <a:latin typeface="Cambria Math" panose="02040503050406030204" pitchFamily="18" charset="0"/>
                                </a:rPr>
                              </m:ctrlPr>
                            </m:naryPr>
                            <m:sub/>
                            <m:sup/>
                            <m:e>
                              <m:sSup>
                                <m:sSupPr>
                                  <m:ctrlPr>
                                    <a:rPr lang="bg-BG"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𝑖</m:t>
                                      </m:r>
                                    </m:sub>
                                  </m:sSub>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𝑥</m:t>
                                      </m:r>
                                    </m:e>
                                  </m:acc>
                                  <m:r>
                                    <a:rPr lang="en-US" i="1">
                                      <a:latin typeface="Cambria Math" charset="0"/>
                                    </a:rPr>
                                    <m:t>)</m:t>
                                  </m:r>
                                </m:e>
                                <m:sup>
                                  <m:r>
                                    <a:rPr lang="en-US" i="1">
                                      <a:latin typeface="Cambria Math" charset="0"/>
                                    </a:rPr>
                                    <m:t>2</m:t>
                                  </m:r>
                                </m:sup>
                              </m:sSup>
                            </m:e>
                          </m:nary>
                        </m:den>
                      </m:f>
                    </m:oMath>
                  </m:oMathPara>
                </a14:m>
                <a:endParaRPr lang="en-US" dirty="0"/>
              </a:p>
              <a:p>
                <a:endParaRPr lang="en-US" dirty="0"/>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rPr>
                            <m:t>0</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 −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rPr>
                            <m:t>1</m:t>
                          </m:r>
                        </m:sub>
                      </m:sSub>
                      <m:acc>
                        <m:accPr>
                          <m:chr m:val="̅"/>
                          <m:ctrlPr>
                            <a:rPr lang="en-US" i="1">
                              <a:latin typeface="Cambria Math" panose="02040503050406030204" pitchFamily="18" charset="0"/>
                            </a:rPr>
                          </m:ctrlPr>
                        </m:accPr>
                        <m:e>
                          <m:r>
                            <a:rPr lang="en-US" i="1">
                              <a:latin typeface="Cambria Math" charset="0"/>
                            </a:rPr>
                            <m:t>𝑥</m:t>
                          </m:r>
                        </m:e>
                      </m:acc>
                    </m:oMath>
                  </m:oMathPara>
                </a14:m>
                <a:endParaRPr lang="en-US" dirty="0"/>
              </a:p>
            </p:txBody>
          </p:sp>
        </mc:Choice>
        <mc:Fallback xmlns="">
          <p:sp>
            <p:nvSpPr>
              <p:cNvPr id="3" name="Rectangle 2">
                <a:extLst>
                  <a:ext uri="{FF2B5EF4-FFF2-40B4-BE49-F238E27FC236}">
                    <a16:creationId xmlns:a16="http://schemas.microsoft.com/office/drawing/2014/main" id="{D4E45DD5-9EA1-454E-814B-E1ADCDE33B98}"/>
                  </a:ext>
                </a:extLst>
              </p:cNvPr>
              <p:cNvSpPr>
                <a:spLocks noRot="1" noChangeAspect="1" noMove="1" noResize="1" noEditPoints="1" noAdjustHandles="1" noChangeArrowheads="1" noChangeShapeType="1" noTextEdit="1"/>
              </p:cNvSpPr>
              <p:nvPr/>
            </p:nvSpPr>
            <p:spPr>
              <a:xfrm>
                <a:off x="4321278" y="388478"/>
                <a:ext cx="6096000" cy="1245982"/>
              </a:xfrm>
              <a:prstGeom prst="rect">
                <a:avLst/>
              </a:prstGeom>
              <a:blipFill>
                <a:blip r:embed="rId3"/>
                <a:stretch>
                  <a:fillRect l="-208" t="-33333" b="-5051"/>
                </a:stretch>
              </a:blipFill>
            </p:spPr>
            <p:txBody>
              <a:bodyPr/>
              <a:lstStyle/>
              <a:p>
                <a:r>
                  <a:rPr lang="en-US">
                    <a:noFill/>
                  </a:rPr>
                  <a:t> </a:t>
                </a:r>
              </a:p>
            </p:txBody>
          </p:sp>
        </mc:Fallback>
      </mc:AlternateContent>
    </p:spTree>
    <p:extLst>
      <p:ext uri="{BB962C8B-B14F-4D97-AF65-F5344CB8AC3E}">
        <p14:creationId xmlns:p14="http://schemas.microsoft.com/office/powerpoint/2010/main" val="1906335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lm function</a:t>
            </a:r>
          </a:p>
        </p:txBody>
      </p:sp>
      <p:pic>
        <p:nvPicPr>
          <p:cNvPr id="5" name="Picture 4"/>
          <p:cNvPicPr>
            <a:picLocks noChangeAspect="1"/>
          </p:cNvPicPr>
          <p:nvPr/>
        </p:nvPicPr>
        <p:blipFill>
          <a:blip r:embed="rId2"/>
          <a:stretch>
            <a:fillRect/>
          </a:stretch>
        </p:blipFill>
        <p:spPr>
          <a:xfrm>
            <a:off x="120649" y="1435100"/>
            <a:ext cx="15715287" cy="5243996"/>
          </a:xfrm>
          <a:prstGeom prst="rect">
            <a:avLst/>
          </a:prstGeom>
        </p:spPr>
      </p:pic>
    </p:spTree>
    <p:extLst>
      <p:ext uri="{BB962C8B-B14F-4D97-AF65-F5344CB8AC3E}">
        <p14:creationId xmlns:p14="http://schemas.microsoft.com/office/powerpoint/2010/main" val="244061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DE9D5D-C2B2-B54E-9C64-AED757B8B7D6}"/>
              </a:ext>
            </a:extLst>
          </p:cNvPr>
          <p:cNvPicPr>
            <a:picLocks noChangeAspect="1"/>
          </p:cNvPicPr>
          <p:nvPr/>
        </p:nvPicPr>
        <p:blipFill>
          <a:blip r:embed="rId2"/>
          <a:stretch>
            <a:fillRect/>
          </a:stretch>
        </p:blipFill>
        <p:spPr>
          <a:xfrm>
            <a:off x="546173" y="0"/>
            <a:ext cx="11099653" cy="6858000"/>
          </a:xfrm>
          <a:prstGeom prst="rect">
            <a:avLst/>
          </a:prstGeom>
        </p:spPr>
      </p:pic>
    </p:spTree>
    <p:extLst>
      <p:ext uri="{BB962C8B-B14F-4D97-AF65-F5344CB8AC3E}">
        <p14:creationId xmlns:p14="http://schemas.microsoft.com/office/powerpoint/2010/main" val="390757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Alternative trend lines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Standard deviation line</a:t>
                </a:r>
              </a:p>
              <a:p>
                <a:pPr lvl="1"/>
                <a:r>
                  <a:rPr lang="en-US" dirty="0"/>
                  <a:t>Slope =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𝑠</m:t>
                        </m:r>
                      </m:e>
                      <m:sub>
                        <m:r>
                          <a:rPr lang="en-US" i="1">
                            <a:latin typeface="Cambria Math" charset="0"/>
                          </a:rPr>
                          <m:t>𝑦</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𝑠</m:t>
                        </m:r>
                      </m:e>
                      <m:sub>
                        <m:r>
                          <a:rPr lang="en-US" i="1">
                            <a:latin typeface="Cambria Math" charset="0"/>
                          </a:rPr>
                          <m:t>𝑥</m:t>
                        </m:r>
                      </m:sub>
                    </m:sSub>
                  </m:oMath>
                </a14:m>
                <a:r>
                  <a:rPr lang="en-US" dirty="0"/>
                  <a:t> going through point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𝑥</m:t>
                        </m:r>
                      </m:e>
                    </m:acc>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oMath>
                </a14:m>
                <a:endParaRPr lang="en-US" dirty="0"/>
              </a:p>
              <a:p>
                <a:pPr lvl="1"/>
                <a:r>
                  <a:rPr lang="en-US" dirty="0"/>
                  <a:t>Components with equal z-score will be located on the line</a:t>
                </a:r>
              </a:p>
              <a:p>
                <a:pPr lvl="1"/>
                <a:r>
                  <a:rPr lang="en-US" dirty="0"/>
                  <a:t>Components above the line. Y z-score &gt; x Z-score   </a:t>
                </a:r>
              </a:p>
              <a:p>
                <a:r>
                  <a:rPr lang="en-US" dirty="0"/>
                  <a:t>Minimal vertical distance to the line</a:t>
                </a:r>
              </a:p>
              <a:p>
                <a:r>
                  <a:rPr lang="en-US" dirty="0"/>
                  <a:t>Minimal distance to the line</a:t>
                </a:r>
              </a:p>
              <a:p>
                <a:r>
                  <a:rPr lang="en-US" dirty="0"/>
                  <a:t>Robust regression line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204822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2"/>
          <p:cNvSpPr>
            <a:spLocks noChangeArrowheads="1"/>
          </p:cNvSpPr>
          <p:nvPr/>
        </p:nvSpPr>
        <p:spPr bwMode="auto">
          <a:xfrm>
            <a:off x="1361440" y="1361440"/>
            <a:ext cx="426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5400" b="1" dirty="0">
                <a:solidFill>
                  <a:srgbClr val="003399"/>
                </a:solidFill>
              </a:rPr>
              <a:t>Section 3.4</a:t>
            </a:r>
          </a:p>
        </p:txBody>
      </p:sp>
      <p:sp>
        <p:nvSpPr>
          <p:cNvPr id="6" name="Rectangle 3"/>
          <p:cNvSpPr>
            <a:spLocks noChangeArrowheads="1"/>
          </p:cNvSpPr>
          <p:nvPr/>
        </p:nvSpPr>
        <p:spPr bwMode="auto">
          <a:xfrm>
            <a:off x="1361440" y="2733040"/>
            <a:ext cx="42672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altLang="en-US" sz="4000">
                <a:solidFill>
                  <a:srgbClr val="003399"/>
                </a:solidFill>
              </a:rPr>
              <a:t>Bivariate categorical data</a:t>
            </a:r>
            <a:endParaRPr lang="en-US" altLang="en-US" sz="4000" dirty="0">
              <a:solidFill>
                <a:srgbClr val="003399"/>
              </a:solidFill>
            </a:endParaRPr>
          </a:p>
        </p:txBody>
      </p:sp>
      <p:pic>
        <p:nvPicPr>
          <p:cNvPr id="7" name="Picture 6"/>
          <p:cNvPicPr>
            <a:picLocks noChangeAspect="1"/>
          </p:cNvPicPr>
          <p:nvPr/>
        </p:nvPicPr>
        <p:blipFill>
          <a:blip r:embed="rId2"/>
          <a:stretch>
            <a:fillRect/>
          </a:stretch>
        </p:blipFill>
        <p:spPr>
          <a:xfrm>
            <a:off x="7580875" y="0"/>
            <a:ext cx="4611125" cy="6858000"/>
          </a:xfrm>
          <a:prstGeom prst="rect">
            <a:avLst/>
          </a:prstGeom>
        </p:spPr>
      </p:pic>
    </p:spTree>
    <p:extLst>
      <p:ext uri="{BB962C8B-B14F-4D97-AF65-F5344CB8AC3E}">
        <p14:creationId xmlns:p14="http://schemas.microsoft.com/office/powerpoint/2010/main" val="1875710577"/>
      </p:ext>
    </p:extLst>
  </p:cSld>
  <p:clrMapOvr>
    <a:masterClrMapping/>
  </p:clrMapOvr>
  <p:transition spd="med">
    <p:pull dir="rd"/>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2"/>
          <p:cNvSpPr>
            <a:spLocks noChangeArrowheads="1"/>
          </p:cNvSpPr>
          <p:nvPr/>
        </p:nvSpPr>
        <p:spPr bwMode="auto">
          <a:xfrm>
            <a:off x="1361440" y="1361440"/>
            <a:ext cx="426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5400" b="1" dirty="0">
                <a:solidFill>
                  <a:srgbClr val="003399"/>
                </a:solidFill>
              </a:rPr>
              <a:t>Section 3.1</a:t>
            </a:r>
          </a:p>
        </p:txBody>
      </p:sp>
      <p:sp>
        <p:nvSpPr>
          <p:cNvPr id="6" name="Rectangle 3"/>
          <p:cNvSpPr>
            <a:spLocks noChangeArrowheads="1"/>
          </p:cNvSpPr>
          <p:nvPr/>
        </p:nvSpPr>
        <p:spPr bwMode="auto">
          <a:xfrm>
            <a:off x="1361440" y="2733040"/>
            <a:ext cx="42672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altLang="en-US" sz="4000" dirty="0">
                <a:solidFill>
                  <a:srgbClr val="003399"/>
                </a:solidFill>
              </a:rPr>
              <a:t>Independent sampling</a:t>
            </a:r>
          </a:p>
        </p:txBody>
      </p:sp>
      <p:pic>
        <p:nvPicPr>
          <p:cNvPr id="7" name="Picture 6"/>
          <p:cNvPicPr>
            <a:picLocks noChangeAspect="1"/>
          </p:cNvPicPr>
          <p:nvPr/>
        </p:nvPicPr>
        <p:blipFill>
          <a:blip r:embed="rId2"/>
          <a:stretch>
            <a:fillRect/>
          </a:stretch>
        </p:blipFill>
        <p:spPr>
          <a:xfrm>
            <a:off x="7580875" y="0"/>
            <a:ext cx="4611125" cy="6858000"/>
          </a:xfrm>
          <a:prstGeom prst="rect">
            <a:avLst/>
          </a:prstGeom>
        </p:spPr>
      </p:pic>
    </p:spTree>
    <p:extLst>
      <p:ext uri="{BB962C8B-B14F-4D97-AF65-F5344CB8AC3E}">
        <p14:creationId xmlns:p14="http://schemas.microsoft.com/office/powerpoint/2010/main" val="173331630"/>
      </p:ext>
    </p:extLst>
  </p:cSld>
  <p:clrMapOvr>
    <a:masterClrMapping/>
  </p:clrMapOvr>
  <p:transition spd="med">
    <p:pull dir="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Contingency table</a:t>
            </a:r>
          </a:p>
        </p:txBody>
      </p:sp>
      <p:sp>
        <p:nvSpPr>
          <p:cNvPr id="3" name="Content Placeholder 2"/>
          <p:cNvSpPr>
            <a:spLocks noGrp="1"/>
          </p:cNvSpPr>
          <p:nvPr>
            <p:ph idx="1"/>
          </p:nvPr>
        </p:nvSpPr>
        <p:spPr/>
        <p:txBody>
          <a:bodyPr/>
          <a:lstStyle/>
          <a:p>
            <a:r>
              <a:rPr lang="en-US" dirty="0"/>
              <a:t>Is there a relationship between the variables  </a:t>
            </a:r>
          </a:p>
          <a:p>
            <a:r>
              <a:rPr lang="en-US" dirty="0"/>
              <a:t>The focus of interest  in a contingency table is de dependence or association between the column variable and the row variable.</a:t>
            </a:r>
          </a:p>
          <a:p>
            <a:r>
              <a:rPr lang="en-US" dirty="0"/>
              <a:t>The word contingent means “dependent”</a:t>
            </a:r>
          </a:p>
          <a:p>
            <a:r>
              <a:rPr lang="en-US" dirty="0"/>
              <a:t>A 2 X 2 contingency table (has four cells)</a:t>
            </a:r>
          </a:p>
        </p:txBody>
      </p:sp>
      <p:pic>
        <p:nvPicPr>
          <p:cNvPr id="4" name="Picture 19" descr="384_Table_10-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231" y="4346339"/>
            <a:ext cx="5347406" cy="251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78815221-D7FF-4A49-BF35-BF1CDA8FB159}"/>
              </a:ext>
            </a:extLst>
          </p:cNvPr>
          <p:cNvGrpSpPr/>
          <p:nvPr/>
        </p:nvGrpSpPr>
        <p:grpSpPr>
          <a:xfrm>
            <a:off x="4281303" y="5599208"/>
            <a:ext cx="2230437" cy="1155510"/>
            <a:chOff x="9715500" y="5499289"/>
            <a:chExt cx="2230437" cy="1155510"/>
          </a:xfrm>
        </p:grpSpPr>
        <p:pic>
          <p:nvPicPr>
            <p:cNvPr id="6" name="Picture 5">
              <a:extLst>
                <a:ext uri="{FF2B5EF4-FFF2-40B4-BE49-F238E27FC236}">
                  <a16:creationId xmlns:a16="http://schemas.microsoft.com/office/drawing/2014/main" id="{B2925325-E298-1B4E-8998-65037AF76EFB}"/>
                </a:ext>
              </a:extLst>
            </p:cNvPr>
            <p:cNvPicPr>
              <a:picLocks noChangeAspect="1"/>
            </p:cNvPicPr>
            <p:nvPr/>
          </p:nvPicPr>
          <p:blipFill>
            <a:blip r:embed="rId3"/>
            <a:stretch>
              <a:fillRect/>
            </a:stretch>
          </p:blipFill>
          <p:spPr>
            <a:xfrm>
              <a:off x="11005456" y="5499289"/>
              <a:ext cx="940481" cy="1155510"/>
            </a:xfrm>
            <a:prstGeom prst="rect">
              <a:avLst/>
            </a:prstGeom>
          </p:spPr>
        </p:pic>
        <p:sp>
          <p:nvSpPr>
            <p:cNvPr id="7" name="TextBox 6">
              <a:extLst>
                <a:ext uri="{FF2B5EF4-FFF2-40B4-BE49-F238E27FC236}">
                  <a16:creationId xmlns:a16="http://schemas.microsoft.com/office/drawing/2014/main" id="{B26EB23E-2FB6-CA46-BBA4-68CC26D65C69}"/>
                </a:ext>
              </a:extLst>
            </p:cNvPr>
            <p:cNvSpPr txBox="1"/>
            <p:nvPr/>
          </p:nvSpPr>
          <p:spPr>
            <a:xfrm>
              <a:off x="9715500" y="5894308"/>
              <a:ext cx="1248162" cy="369332"/>
            </a:xfrm>
            <a:prstGeom prst="rect">
              <a:avLst/>
            </a:prstGeom>
            <a:noFill/>
          </p:spPr>
          <p:txBody>
            <a:bodyPr wrap="none" rtlCol="0">
              <a:spAutoFit/>
            </a:bodyPr>
            <a:lstStyle/>
            <a:p>
              <a:r>
                <a:rPr lang="en-US" dirty="0"/>
                <a:t>Table from:</a:t>
              </a:r>
            </a:p>
          </p:txBody>
        </p:sp>
      </p:grpSp>
    </p:spTree>
    <p:extLst>
      <p:ext uri="{BB962C8B-B14F-4D97-AF65-F5344CB8AC3E}">
        <p14:creationId xmlns:p14="http://schemas.microsoft.com/office/powerpoint/2010/main" val="404918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Seatbelts</a:t>
            </a:r>
          </a:p>
        </p:txBody>
      </p:sp>
      <p:pic>
        <p:nvPicPr>
          <p:cNvPr id="4" name="Picture 3"/>
          <p:cNvPicPr>
            <a:picLocks noChangeAspect="1"/>
          </p:cNvPicPr>
          <p:nvPr/>
        </p:nvPicPr>
        <p:blipFill>
          <a:blip r:embed="rId2"/>
          <a:stretch>
            <a:fillRect/>
          </a:stretch>
        </p:blipFill>
        <p:spPr>
          <a:xfrm>
            <a:off x="838200" y="1976770"/>
            <a:ext cx="9817100" cy="4648200"/>
          </a:xfrm>
          <a:prstGeom prst="rect">
            <a:avLst/>
          </a:prstGeom>
        </p:spPr>
      </p:pic>
    </p:spTree>
    <p:extLst>
      <p:ext uri="{BB962C8B-B14F-4D97-AF65-F5344CB8AC3E}">
        <p14:creationId xmlns:p14="http://schemas.microsoft.com/office/powerpoint/2010/main" val="903750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Marginal distribution</a:t>
            </a:r>
          </a:p>
        </p:txBody>
      </p:sp>
      <p:sp>
        <p:nvSpPr>
          <p:cNvPr id="3" name="Content Placeholder 2"/>
          <p:cNvSpPr>
            <a:spLocks noGrp="1"/>
          </p:cNvSpPr>
          <p:nvPr>
            <p:ph idx="1"/>
          </p:nvPr>
        </p:nvSpPr>
        <p:spPr>
          <a:xfrm>
            <a:off x="838199" y="1825625"/>
            <a:ext cx="11107737" cy="4351338"/>
          </a:xfrm>
        </p:spPr>
        <p:txBody>
          <a:bodyPr/>
          <a:lstStyle/>
          <a:p>
            <a:r>
              <a:rPr lang="en-US" dirty="0"/>
              <a:t>Two-way table involves two variables</a:t>
            </a:r>
          </a:p>
          <a:p>
            <a:r>
              <a:rPr lang="en-US" dirty="0"/>
              <a:t>The distribution of each variable separately is the Marginal distribution</a:t>
            </a:r>
          </a:p>
          <a:p>
            <a:r>
              <a:rPr lang="en-US" dirty="0"/>
              <a:t>Sum down the rows over the columns (or rows)</a:t>
            </a:r>
          </a:p>
          <a:p>
            <a:endParaRPr lang="en-US" dirty="0"/>
          </a:p>
        </p:txBody>
      </p:sp>
      <p:pic>
        <p:nvPicPr>
          <p:cNvPr id="11" name="Picture 10">
            <a:extLst>
              <a:ext uri="{FF2B5EF4-FFF2-40B4-BE49-F238E27FC236}">
                <a16:creationId xmlns:a16="http://schemas.microsoft.com/office/drawing/2014/main" id="{73C229A6-64AE-674E-A887-6E52729DDE7F}"/>
              </a:ext>
            </a:extLst>
          </p:cNvPr>
          <p:cNvPicPr>
            <a:picLocks noChangeAspect="1"/>
          </p:cNvPicPr>
          <p:nvPr/>
        </p:nvPicPr>
        <p:blipFill rotWithShape="1">
          <a:blip r:embed="rId2"/>
          <a:srcRect t="25069" r="47694" b="42702"/>
          <a:stretch/>
        </p:blipFill>
        <p:spPr>
          <a:xfrm>
            <a:off x="838199" y="3871608"/>
            <a:ext cx="5134898" cy="1498060"/>
          </a:xfrm>
          <a:prstGeom prst="rect">
            <a:avLst/>
          </a:prstGeom>
        </p:spPr>
      </p:pic>
      <p:sp>
        <p:nvSpPr>
          <p:cNvPr id="12" name="Oval 11">
            <a:extLst>
              <a:ext uri="{FF2B5EF4-FFF2-40B4-BE49-F238E27FC236}">
                <a16:creationId xmlns:a16="http://schemas.microsoft.com/office/drawing/2014/main" id="{2E3A876C-8FF0-4642-9AE8-9A616A8FA258}"/>
              </a:ext>
            </a:extLst>
          </p:cNvPr>
          <p:cNvSpPr/>
          <p:nvPr/>
        </p:nvSpPr>
        <p:spPr>
          <a:xfrm>
            <a:off x="3035030" y="4883285"/>
            <a:ext cx="398834" cy="35992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D94BC07-A860-0645-94AB-5A6EBC308323}"/>
              </a:ext>
            </a:extLst>
          </p:cNvPr>
          <p:cNvSpPr/>
          <p:nvPr/>
        </p:nvSpPr>
        <p:spPr>
          <a:xfrm>
            <a:off x="4014280" y="4883284"/>
            <a:ext cx="398834" cy="35992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2405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88E9-EC1A-104F-B4E1-FD65D9575272}"/>
              </a:ext>
            </a:extLst>
          </p:cNvPr>
          <p:cNvSpPr>
            <a:spLocks noGrp="1"/>
          </p:cNvSpPr>
          <p:nvPr>
            <p:ph type="title"/>
          </p:nvPr>
        </p:nvSpPr>
        <p:spPr/>
        <p:txBody>
          <a:bodyPr/>
          <a:lstStyle/>
          <a:p>
            <a:r>
              <a:rPr lang="en-US" b="1" dirty="0">
                <a:solidFill>
                  <a:srgbClr val="0070C0"/>
                </a:solidFill>
              </a:rPr>
              <a:t>Conditional distribution of two-way table</a:t>
            </a:r>
            <a:endParaRPr lang="en-US" dirty="0"/>
          </a:p>
        </p:txBody>
      </p:sp>
      <p:pic>
        <p:nvPicPr>
          <p:cNvPr id="4" name="Picture 3">
            <a:extLst>
              <a:ext uri="{FF2B5EF4-FFF2-40B4-BE49-F238E27FC236}">
                <a16:creationId xmlns:a16="http://schemas.microsoft.com/office/drawing/2014/main" id="{840DA043-486E-384B-8CF6-95FE1E228FA3}"/>
              </a:ext>
            </a:extLst>
          </p:cNvPr>
          <p:cNvPicPr>
            <a:picLocks noChangeAspect="1"/>
          </p:cNvPicPr>
          <p:nvPr/>
        </p:nvPicPr>
        <p:blipFill rotWithShape="1">
          <a:blip r:embed="rId2"/>
          <a:srcRect t="71948"/>
          <a:stretch/>
        </p:blipFill>
        <p:spPr>
          <a:xfrm>
            <a:off x="542131" y="3668693"/>
            <a:ext cx="9817100" cy="1303940"/>
          </a:xfrm>
          <a:prstGeom prst="rect">
            <a:avLst/>
          </a:prstGeom>
        </p:spPr>
      </p:pic>
      <p:sp>
        <p:nvSpPr>
          <p:cNvPr id="5" name="Content Placeholder 2">
            <a:extLst>
              <a:ext uri="{FF2B5EF4-FFF2-40B4-BE49-F238E27FC236}">
                <a16:creationId xmlns:a16="http://schemas.microsoft.com/office/drawing/2014/main" id="{6468AAEA-FCB6-CD46-B055-CE9C3AD80DFB}"/>
              </a:ext>
            </a:extLst>
          </p:cNvPr>
          <p:cNvSpPr>
            <a:spLocks noGrp="1"/>
          </p:cNvSpPr>
          <p:nvPr>
            <p:ph idx="1"/>
          </p:nvPr>
        </p:nvSpPr>
        <p:spPr>
          <a:xfrm>
            <a:off x="542131" y="1690688"/>
            <a:ext cx="11107737" cy="4351338"/>
          </a:xfrm>
        </p:spPr>
        <p:txBody>
          <a:bodyPr/>
          <a:lstStyle/>
          <a:p>
            <a:r>
              <a:rPr lang="en-US" dirty="0"/>
              <a:t>Does the fact that parents wear a seat belt affect the change a child does?</a:t>
            </a:r>
          </a:p>
          <a:p>
            <a:r>
              <a:rPr lang="en-US" dirty="0"/>
              <a:t>We inspect the row proportions</a:t>
            </a:r>
          </a:p>
          <a:p>
            <a:r>
              <a:rPr lang="en-US" dirty="0"/>
              <a:t>Calculate the percentages such that the rows add up to 100%, columns need not.</a:t>
            </a:r>
          </a:p>
          <a:p>
            <a:endParaRPr lang="en-US" dirty="0"/>
          </a:p>
          <a:p>
            <a:endParaRPr lang="en-US" dirty="0"/>
          </a:p>
          <a:p>
            <a:endParaRPr lang="en-US" dirty="0"/>
          </a:p>
          <a:p>
            <a:r>
              <a:rPr lang="en-US" dirty="0"/>
              <a:t>88% of children are buckled when the parents are and 11 % of children are while the parents aren’t</a:t>
            </a:r>
          </a:p>
        </p:txBody>
      </p:sp>
    </p:spTree>
    <p:extLst>
      <p:ext uri="{BB962C8B-B14F-4D97-AF65-F5344CB8AC3E}">
        <p14:creationId xmlns:p14="http://schemas.microsoft.com/office/powerpoint/2010/main" val="1113124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7C28F-12DF-F442-B290-4F8D8D50536D}"/>
              </a:ext>
            </a:extLst>
          </p:cNvPr>
          <p:cNvSpPr>
            <a:spLocks noGrp="1"/>
          </p:cNvSpPr>
          <p:nvPr>
            <p:ph type="title"/>
          </p:nvPr>
        </p:nvSpPr>
        <p:spPr/>
        <p:txBody>
          <a:bodyPr/>
          <a:lstStyle/>
          <a:p>
            <a:r>
              <a:rPr lang="en-US" b="1" dirty="0">
                <a:solidFill>
                  <a:srgbClr val="0070C0"/>
                </a:solidFill>
              </a:rPr>
              <a:t>Bar plot</a:t>
            </a:r>
          </a:p>
        </p:txBody>
      </p:sp>
      <p:pic>
        <p:nvPicPr>
          <p:cNvPr id="6" name="Content Placeholder 5">
            <a:extLst>
              <a:ext uri="{FF2B5EF4-FFF2-40B4-BE49-F238E27FC236}">
                <a16:creationId xmlns:a16="http://schemas.microsoft.com/office/drawing/2014/main" id="{9E754C16-6FCE-B840-B1A9-80AC8A0D489F}"/>
              </a:ext>
            </a:extLst>
          </p:cNvPr>
          <p:cNvPicPr>
            <a:picLocks noGrp="1" noChangeAspect="1"/>
          </p:cNvPicPr>
          <p:nvPr>
            <p:ph idx="1"/>
          </p:nvPr>
        </p:nvPicPr>
        <p:blipFill>
          <a:blip r:embed="rId2"/>
          <a:stretch>
            <a:fillRect/>
          </a:stretch>
        </p:blipFill>
        <p:spPr>
          <a:xfrm>
            <a:off x="986790" y="1524000"/>
            <a:ext cx="10218420" cy="5059606"/>
          </a:xfrm>
        </p:spPr>
      </p:pic>
    </p:spTree>
    <p:extLst>
      <p:ext uri="{BB962C8B-B14F-4D97-AF65-F5344CB8AC3E}">
        <p14:creationId xmlns:p14="http://schemas.microsoft.com/office/powerpoint/2010/main" val="799836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Migraine and headache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conditional probabilities of interest are:</a:t>
                </a:r>
              </a:p>
              <a:p>
                <a:pPr marL="0" indent="0">
                  <a:buNone/>
                </a:pPr>
                <a:r>
                  <a:rPr lang="en-US" sz="2400" dirty="0"/>
                  <a:t>	</a:t>
                </a:r>
                <a:r>
                  <a:rPr lang="en-US" sz="2400" dirty="0" err="1"/>
                  <a:t>Pr</a:t>
                </a:r>
                <a:r>
                  <a:rPr lang="en-US" sz="2400" dirty="0"/>
                  <a:t>{substantial reduction in migraines | real surgery} = </a:t>
                </a:r>
                <a14:m>
                  <m:oMath xmlns:m="http://schemas.openxmlformats.org/officeDocument/2006/math">
                    <m:r>
                      <m:rPr>
                        <m:sty m:val="p"/>
                      </m:rPr>
                      <a:rPr lang="en-US" sz="2400" b="0" i="0" smtClean="0">
                        <a:latin typeface="Cambria Math" charset="0"/>
                      </a:rPr>
                      <m:t>P</m:t>
                    </m:r>
                    <m:r>
                      <a:rPr lang="en-US" sz="2400" b="0" i="1" smtClean="0">
                        <a:latin typeface="Cambria Math" charset="0"/>
                      </a:rPr>
                      <m:t>𝑟</m:t>
                    </m:r>
                    <m:d>
                      <m:dPr>
                        <m:begChr m:val="{"/>
                        <m:endChr m:val="}"/>
                        <m:ctrlPr>
                          <a:rPr lang="en-US" sz="2400" b="0" i="1" smtClean="0">
                            <a:latin typeface="Cambria Math" panose="02040503050406030204" pitchFamily="18" charset="0"/>
                          </a:rPr>
                        </m:ctrlPr>
                      </m:dPr>
                      <m:e>
                        <m:r>
                          <a:rPr lang="en-US" sz="2400" b="0" i="1" smtClean="0">
                            <a:latin typeface="Cambria Math" charset="0"/>
                          </a:rPr>
                          <m:t>𝑆𝑢𝑐𝑐𝑒𝑠𝑠</m:t>
                        </m:r>
                      </m:e>
                      <m:e>
                        <m:r>
                          <a:rPr lang="en-US" sz="2400" b="0" i="1" smtClean="0">
                            <a:latin typeface="Cambria Math" charset="0"/>
                          </a:rPr>
                          <m:t>𝑅𝑒𝑎𝑙</m:t>
                        </m:r>
                      </m:e>
                    </m:d>
                  </m:oMath>
                </a14:m>
                <a:endParaRPr lang="en-US" sz="2400" dirty="0"/>
              </a:p>
              <a:p>
                <a:pPr marL="0" indent="0">
                  <a:buNone/>
                </a:pPr>
                <a:r>
                  <a:rPr lang="en-US" sz="2400" dirty="0"/>
                  <a:t>	</a:t>
                </a:r>
                <a:r>
                  <a:rPr lang="en-US" sz="2400" dirty="0" err="1"/>
                  <a:t>Pr</a:t>
                </a:r>
                <a:r>
                  <a:rPr lang="en-US" sz="2400" dirty="0"/>
                  <a:t>{substantial reduction in migraines | sham surgery} = </a:t>
                </a:r>
                <a14:m>
                  <m:oMath xmlns:m="http://schemas.openxmlformats.org/officeDocument/2006/math">
                    <m:r>
                      <m:rPr>
                        <m:sty m:val="p"/>
                      </m:rPr>
                      <a:rPr lang="en-US" sz="2400" b="0" i="0" smtClean="0">
                        <a:latin typeface="Cambria Math" charset="0"/>
                      </a:rPr>
                      <m:t>P</m:t>
                    </m:r>
                    <m:r>
                      <a:rPr lang="en-US" sz="2400" b="0" i="1" smtClean="0">
                        <a:latin typeface="Cambria Math" charset="0"/>
                      </a:rPr>
                      <m:t>𝑟</m:t>
                    </m:r>
                    <m:d>
                      <m:dPr>
                        <m:begChr m:val="{"/>
                        <m:endChr m:val="}"/>
                        <m:ctrlPr>
                          <a:rPr lang="en-US" sz="2400" b="0" i="1" smtClean="0">
                            <a:latin typeface="Cambria Math" panose="02040503050406030204" pitchFamily="18" charset="0"/>
                          </a:rPr>
                        </m:ctrlPr>
                      </m:dPr>
                      <m:e>
                        <m:r>
                          <a:rPr lang="en-US" sz="2400" b="0" i="1" smtClean="0">
                            <a:latin typeface="Cambria Math" charset="0"/>
                          </a:rPr>
                          <m:t>𝑆𝑢𝑐𝑐𝑒𝑠𝑠</m:t>
                        </m:r>
                      </m:e>
                      <m:e>
                        <m:r>
                          <a:rPr lang="en-US" sz="2400" b="0" i="1" smtClean="0">
                            <a:latin typeface="Cambria Math" charset="0"/>
                          </a:rPr>
                          <m:t>𝑆h𝑎𝑚</m:t>
                        </m:r>
                      </m:e>
                    </m:d>
                  </m:oMath>
                </a14:m>
                <a:endParaRPr lang="en-US" sz="2400" dirty="0"/>
              </a:p>
              <a:p>
                <a:r>
                  <a:rPr lang="en-US" sz="2400" dirty="0"/>
                  <a:t>The estimates of these conditional probabilities are</a:t>
                </a:r>
                <a:endParaRPr lang="en-US" sz="2000" dirty="0"/>
              </a:p>
              <a:p>
                <a:pPr marL="0" indent="0">
                  <a:buNone/>
                </a:pPr>
                <a:r>
                  <a:rPr lang="en-US" sz="2000" dirty="0"/>
                  <a: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𝑃</m:t>
                        </m:r>
                      </m:e>
                    </m:acc>
                    <m:r>
                      <a:rPr lang="en-US" sz="2400" b="0" i="1" smtClean="0">
                        <a:latin typeface="Cambria Math" charset="0"/>
                      </a:rPr>
                      <m:t>𝑟</m:t>
                    </m:r>
                    <m:d>
                      <m:dPr>
                        <m:begChr m:val="{"/>
                        <m:endChr m:val="}"/>
                        <m:ctrlPr>
                          <a:rPr lang="en-US" sz="2400" b="0" i="1" smtClean="0">
                            <a:latin typeface="Cambria Math" panose="02040503050406030204" pitchFamily="18" charset="0"/>
                          </a:rPr>
                        </m:ctrlPr>
                      </m:dPr>
                      <m:e>
                        <m:r>
                          <a:rPr lang="en-US" sz="2400" b="0" i="1" smtClean="0">
                            <a:latin typeface="Cambria Math" charset="0"/>
                          </a:rPr>
                          <m:t>𝑆𝑢𝑐𝑐𝑒𝑠𝑠</m:t>
                        </m:r>
                      </m:e>
                      <m:e>
                        <m:r>
                          <a:rPr lang="en-US" sz="2400" b="0" i="1" smtClean="0">
                            <a:latin typeface="Cambria Math" charset="0"/>
                          </a:rPr>
                          <m:t>𝑅𝑒𝑎𝑙</m:t>
                        </m:r>
                      </m:e>
                    </m:d>
                    <m:r>
                      <a:rPr lang="en-US" sz="2400" b="0" i="1" smtClean="0">
                        <a:latin typeface="Cambria Math" charset="0"/>
                      </a:rPr>
                      <m:t>= </m:t>
                    </m:r>
                    <m:f>
                      <m:fPr>
                        <m:ctrlPr>
                          <a:rPr lang="bg-BG" sz="2400" b="0" i="1" smtClean="0">
                            <a:latin typeface="Cambria Math" panose="02040503050406030204" pitchFamily="18" charset="0"/>
                          </a:rPr>
                        </m:ctrlPr>
                      </m:fPr>
                      <m:num>
                        <m:r>
                          <a:rPr lang="en-US" sz="2400" b="0" i="1" smtClean="0">
                            <a:latin typeface="Cambria Math" charset="0"/>
                          </a:rPr>
                          <m:t>41</m:t>
                        </m:r>
                      </m:num>
                      <m:den>
                        <m:r>
                          <a:rPr lang="en-US" sz="2400" b="0" i="1" smtClean="0">
                            <a:latin typeface="Cambria Math" charset="0"/>
                          </a:rPr>
                          <m:t>49</m:t>
                        </m:r>
                      </m:den>
                    </m:f>
                    <m:r>
                      <a:rPr lang="en-US" sz="2400" b="0" i="1" smtClean="0">
                        <a:latin typeface="Cambria Math" charset="0"/>
                      </a:rPr>
                      <m:t>=0.837</m:t>
                    </m:r>
                  </m:oMath>
                </a14:m>
                <a:endParaRPr lang="en-US" sz="2400" dirty="0"/>
              </a:p>
              <a:p>
                <a:pPr marL="0" indent="0">
                  <a:buNone/>
                </a:pPr>
                <a:r>
                  <a:rPr lang="en-US" sz="2400" dirty="0"/>
                  <a: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𝑃</m:t>
                        </m:r>
                      </m:e>
                    </m:acc>
                    <m:r>
                      <a:rPr lang="en-US" sz="2400" b="0" i="1" smtClean="0">
                        <a:latin typeface="Cambria Math" charset="0"/>
                      </a:rPr>
                      <m:t>𝑟</m:t>
                    </m:r>
                    <m:r>
                      <a:rPr lang="en-US" sz="2400" b="0" i="1" smtClean="0">
                        <a:latin typeface="Cambria Math" charset="0"/>
                      </a:rPr>
                      <m:t>{</m:t>
                    </m:r>
                    <m:r>
                      <a:rPr lang="en-US" sz="2400" b="0" i="1" smtClean="0">
                        <a:latin typeface="Cambria Math" charset="0"/>
                      </a:rPr>
                      <m:t>𝑆𝑢𝑐𝑐𝑒𝑠𝑠</m:t>
                    </m:r>
                    <m:r>
                      <a:rPr lang="en-US" sz="2400" b="0" i="1" smtClean="0">
                        <a:latin typeface="Cambria Math" charset="0"/>
                      </a:rPr>
                      <m:t>|</m:t>
                    </m:r>
                    <m:r>
                      <a:rPr lang="en-US" sz="2400" b="0" i="1" smtClean="0">
                        <a:latin typeface="Cambria Math" charset="0"/>
                      </a:rPr>
                      <m:t>𝑆h𝑎𝑚</m:t>
                    </m:r>
                    <m:r>
                      <a:rPr lang="en-US" sz="2400" b="0" i="1" smtClean="0">
                        <a:latin typeface="Cambria Math" charset="0"/>
                      </a:rPr>
                      <m:t>} </m:t>
                    </m:r>
                    <m:f>
                      <m:fPr>
                        <m:ctrlPr>
                          <a:rPr lang="bg-BG" sz="2400" b="0" i="1" smtClean="0">
                            <a:latin typeface="Cambria Math" panose="02040503050406030204" pitchFamily="18" charset="0"/>
                          </a:rPr>
                        </m:ctrlPr>
                      </m:fPr>
                      <m:num>
                        <m:r>
                          <a:rPr lang="en-US" sz="2400" b="0" i="1" smtClean="0">
                            <a:latin typeface="Cambria Math" charset="0"/>
                          </a:rPr>
                          <m:t>15</m:t>
                        </m:r>
                      </m:num>
                      <m:den>
                        <m:r>
                          <a:rPr lang="en-US" sz="2400" b="0" i="1" smtClean="0">
                            <a:latin typeface="Cambria Math" charset="0"/>
                          </a:rPr>
                          <m:t>26</m:t>
                        </m:r>
                      </m:den>
                    </m:f>
                    <m:r>
                      <a:rPr lang="en-US" sz="2400" b="0" i="1" smtClean="0">
                        <a:latin typeface="Cambria Math" charset="0"/>
                      </a:rPr>
                      <m:t>=0.577</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pic>
        <p:nvPicPr>
          <p:cNvPr id="4" name="Picture 13" descr="383_Table_1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4881" y="4604564"/>
            <a:ext cx="5697119" cy="225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CEF1AAAF-8E57-644D-9603-8E8518117820}"/>
              </a:ext>
            </a:extLst>
          </p:cNvPr>
          <p:cNvGrpSpPr/>
          <p:nvPr/>
        </p:nvGrpSpPr>
        <p:grpSpPr>
          <a:xfrm>
            <a:off x="4264444" y="5599208"/>
            <a:ext cx="2230437" cy="1155510"/>
            <a:chOff x="9715500" y="5499289"/>
            <a:chExt cx="2230437" cy="1155510"/>
          </a:xfrm>
        </p:grpSpPr>
        <p:pic>
          <p:nvPicPr>
            <p:cNvPr id="6" name="Picture 5">
              <a:extLst>
                <a:ext uri="{FF2B5EF4-FFF2-40B4-BE49-F238E27FC236}">
                  <a16:creationId xmlns:a16="http://schemas.microsoft.com/office/drawing/2014/main" id="{19A5B2BF-FE29-1846-9BA8-9F4995975B29}"/>
                </a:ext>
              </a:extLst>
            </p:cNvPr>
            <p:cNvPicPr>
              <a:picLocks noChangeAspect="1"/>
            </p:cNvPicPr>
            <p:nvPr/>
          </p:nvPicPr>
          <p:blipFill>
            <a:blip r:embed="rId4"/>
            <a:stretch>
              <a:fillRect/>
            </a:stretch>
          </p:blipFill>
          <p:spPr>
            <a:xfrm>
              <a:off x="11005456" y="5499289"/>
              <a:ext cx="940481" cy="1155510"/>
            </a:xfrm>
            <a:prstGeom prst="rect">
              <a:avLst/>
            </a:prstGeom>
          </p:spPr>
        </p:pic>
        <p:sp>
          <p:nvSpPr>
            <p:cNvPr id="7" name="TextBox 6">
              <a:extLst>
                <a:ext uri="{FF2B5EF4-FFF2-40B4-BE49-F238E27FC236}">
                  <a16:creationId xmlns:a16="http://schemas.microsoft.com/office/drawing/2014/main" id="{4DF27EC4-C089-714F-8725-22F8804105F9}"/>
                </a:ext>
              </a:extLst>
            </p:cNvPr>
            <p:cNvSpPr txBox="1"/>
            <p:nvPr/>
          </p:nvSpPr>
          <p:spPr>
            <a:xfrm>
              <a:off x="9715500" y="5894308"/>
              <a:ext cx="1248162" cy="369332"/>
            </a:xfrm>
            <a:prstGeom prst="rect">
              <a:avLst/>
            </a:prstGeom>
            <a:noFill/>
          </p:spPr>
          <p:txBody>
            <a:bodyPr wrap="none" rtlCol="0">
              <a:spAutoFit/>
            </a:bodyPr>
            <a:lstStyle/>
            <a:p>
              <a:r>
                <a:rPr lang="en-US" dirty="0"/>
                <a:t>Table from:</a:t>
              </a:r>
            </a:p>
          </p:txBody>
        </p:sp>
      </p:grpSp>
    </p:spTree>
    <p:extLst>
      <p:ext uri="{BB962C8B-B14F-4D97-AF65-F5344CB8AC3E}">
        <p14:creationId xmlns:p14="http://schemas.microsoft.com/office/powerpoint/2010/main" val="1148330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Mosaic plot</a:t>
            </a:r>
          </a:p>
        </p:txBody>
      </p:sp>
      <p:pic>
        <p:nvPicPr>
          <p:cNvPr id="4" name="Picture 3"/>
          <p:cNvPicPr>
            <a:picLocks noChangeAspect="1"/>
          </p:cNvPicPr>
          <p:nvPr/>
        </p:nvPicPr>
        <p:blipFill>
          <a:blip r:embed="rId2"/>
          <a:stretch>
            <a:fillRect/>
          </a:stretch>
        </p:blipFill>
        <p:spPr>
          <a:xfrm>
            <a:off x="488950" y="1358900"/>
            <a:ext cx="11214100" cy="5499100"/>
          </a:xfrm>
          <a:prstGeom prst="rect">
            <a:avLst/>
          </a:prstGeom>
        </p:spPr>
      </p:pic>
    </p:spTree>
    <p:extLst>
      <p:ext uri="{BB962C8B-B14F-4D97-AF65-F5344CB8AC3E}">
        <p14:creationId xmlns:p14="http://schemas.microsoft.com/office/powerpoint/2010/main" val="788799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Kendall statistic (tau)</a:t>
            </a:r>
          </a:p>
        </p:txBody>
      </p:sp>
      <p:sp>
        <p:nvSpPr>
          <p:cNvPr id="3" name="Content Placeholder 2"/>
          <p:cNvSpPr>
            <a:spLocks noGrp="1"/>
          </p:cNvSpPr>
          <p:nvPr>
            <p:ph idx="1"/>
          </p:nvPr>
        </p:nvSpPr>
        <p:spPr/>
        <p:txBody>
          <a:bodyPr/>
          <a:lstStyle/>
          <a:p>
            <a:r>
              <a:rPr lang="en-US" dirty="0"/>
              <a:t>A measure of association between data, </a:t>
            </a:r>
            <a:r>
              <a:rPr lang="en-US" b="1" dirty="0">
                <a:solidFill>
                  <a:srgbClr val="FF0000"/>
                </a:solidFill>
              </a:rPr>
              <a:t>THAT CAN BE RANKED</a:t>
            </a:r>
            <a:r>
              <a:rPr lang="en-US" dirty="0">
                <a:solidFill>
                  <a:srgbClr val="FF0000"/>
                </a:solidFill>
              </a:rPr>
              <a:t>,</a:t>
            </a:r>
            <a:r>
              <a:rPr lang="en-US" dirty="0"/>
              <a:t>  has a natural order.</a:t>
            </a:r>
          </a:p>
          <a:p>
            <a:r>
              <a:rPr lang="en-US" dirty="0"/>
              <a:t>An alternative for "</a:t>
            </a:r>
            <a:r>
              <a:rPr lang="en-US" dirty="0" err="1"/>
              <a:t>pearson</a:t>
            </a:r>
            <a:r>
              <a:rPr lang="en-US" dirty="0"/>
              <a:t>", "spearman” of the </a:t>
            </a:r>
            <a:r>
              <a:rPr lang="en-US" i="1" dirty="0" err="1"/>
              <a:t>cor</a:t>
            </a:r>
            <a:r>
              <a:rPr lang="en-US" i="1" dirty="0"/>
              <a:t>()</a:t>
            </a:r>
            <a:r>
              <a:rPr lang="en-US" dirty="0"/>
              <a:t> function in 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FF03666-696B-E34A-92DE-6B203F06DD1D}"/>
                  </a:ext>
                </a:extLst>
              </p:cNvPr>
              <p:cNvSpPr txBox="1"/>
              <p:nvPr/>
            </p:nvSpPr>
            <p:spPr>
              <a:xfrm>
                <a:off x="2698627" y="4001294"/>
                <a:ext cx="6794745" cy="575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𝑁𝑢𝑚𝑏𝑒𝑟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𝑐𝑜𝑛𝑐𝑜𝑟𝑑𝑎𝑛𝑡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𝑝𝑎𝑖𝑟𝑠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𝑁𝑢𝑚𝑏𝑒𝑟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𝑑𝑖𝑠𝑐𝑜𝑟𝑑𝑎𝑛𝑡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𝑝𝑎𝑖𝑟𝑠</m:t>
                          </m:r>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−1)/2</m:t>
                          </m:r>
                        </m:den>
                      </m:f>
                    </m:oMath>
                  </m:oMathPara>
                </a14:m>
                <a:endParaRPr lang="en-US" dirty="0"/>
              </a:p>
            </p:txBody>
          </p:sp>
        </mc:Choice>
        <mc:Fallback xmlns="">
          <p:sp>
            <p:nvSpPr>
              <p:cNvPr id="4" name="TextBox 3">
                <a:extLst>
                  <a:ext uri="{FF2B5EF4-FFF2-40B4-BE49-F238E27FC236}">
                    <a16:creationId xmlns:a16="http://schemas.microsoft.com/office/drawing/2014/main" id="{2FF03666-696B-E34A-92DE-6B203F06DD1D}"/>
                  </a:ext>
                </a:extLst>
              </p:cNvPr>
              <p:cNvSpPr txBox="1">
                <a:spLocks noRot="1" noChangeAspect="1" noMove="1" noResize="1" noEditPoints="1" noAdjustHandles="1" noChangeArrowheads="1" noChangeShapeType="1" noTextEdit="1"/>
              </p:cNvSpPr>
              <p:nvPr/>
            </p:nvSpPr>
            <p:spPr>
              <a:xfrm>
                <a:off x="2698627" y="4001294"/>
                <a:ext cx="6794745" cy="575735"/>
              </a:xfrm>
              <a:prstGeom prst="rect">
                <a:avLst/>
              </a:prstGeom>
              <a:blipFill>
                <a:blip r:embed="rId2"/>
                <a:stretch>
                  <a:fillRect t="-6522" r="-372" b="-17391"/>
                </a:stretch>
              </a:blipFill>
            </p:spPr>
            <p:txBody>
              <a:bodyPr/>
              <a:lstStyle/>
              <a:p>
                <a:r>
                  <a:rPr lang="en-US">
                    <a:noFill/>
                  </a:rPr>
                  <a:t> </a:t>
                </a:r>
              </a:p>
            </p:txBody>
          </p:sp>
        </mc:Fallback>
      </mc:AlternateContent>
      <p:pic>
        <p:nvPicPr>
          <p:cNvPr id="5" name="Picture 4">
            <a:hlinkClick r:id="rId3"/>
            <a:extLst>
              <a:ext uri="{FF2B5EF4-FFF2-40B4-BE49-F238E27FC236}">
                <a16:creationId xmlns:a16="http://schemas.microsoft.com/office/drawing/2014/main" id="{AEF4F801-5C8E-B944-B6BA-764B967DFDDF}"/>
              </a:ext>
            </a:extLst>
          </p:cNvPr>
          <p:cNvPicPr>
            <a:picLocks noChangeAspect="1"/>
          </p:cNvPicPr>
          <p:nvPr/>
        </p:nvPicPr>
        <p:blipFill>
          <a:blip r:embed="rId4"/>
          <a:stretch>
            <a:fillRect/>
          </a:stretch>
        </p:blipFill>
        <p:spPr>
          <a:xfrm>
            <a:off x="10465919" y="5440082"/>
            <a:ext cx="1370824" cy="1052793"/>
          </a:xfrm>
          <a:prstGeom prst="rect">
            <a:avLst/>
          </a:prstGeom>
        </p:spPr>
      </p:pic>
    </p:spTree>
    <p:extLst>
      <p:ext uri="{BB962C8B-B14F-4D97-AF65-F5344CB8AC3E}">
        <p14:creationId xmlns:p14="http://schemas.microsoft.com/office/powerpoint/2010/main" val="10300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1BE64F-59D3-3543-A6EC-FA3F3FDF897B}"/>
              </a:ext>
            </a:extLst>
          </p:cNvPr>
          <p:cNvSpPr/>
          <p:nvPr/>
        </p:nvSpPr>
        <p:spPr>
          <a:xfrm>
            <a:off x="3647209" y="3506536"/>
            <a:ext cx="1168231" cy="3097242"/>
          </a:xfrm>
          <a:prstGeom prst="rect">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62FDFF-FD8B-114F-B552-D59D894CACFF}"/>
              </a:ext>
            </a:extLst>
          </p:cNvPr>
          <p:cNvSpPr/>
          <p:nvPr/>
        </p:nvSpPr>
        <p:spPr>
          <a:xfrm>
            <a:off x="3647209" y="2421082"/>
            <a:ext cx="1168231" cy="1091045"/>
          </a:xfrm>
          <a:prstGeom prst="rect">
            <a:avLst/>
          </a:pr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0"/>
            <a:ext cx="10515600" cy="1325563"/>
          </a:xfrm>
        </p:spPr>
        <p:txBody>
          <a:bodyPr/>
          <a:lstStyle/>
          <a:p>
            <a:r>
              <a:rPr lang="en-US" b="1" dirty="0">
                <a:solidFill>
                  <a:srgbClr val="0070C0"/>
                </a:solidFill>
              </a:rPr>
              <a:t>Kendall statistic (tau)</a:t>
            </a:r>
          </a:p>
        </p:txBody>
      </p:sp>
      <p:sp>
        <p:nvSpPr>
          <p:cNvPr id="3" name="Content Placeholder 2"/>
          <p:cNvSpPr>
            <a:spLocks noGrp="1"/>
          </p:cNvSpPr>
          <p:nvPr>
            <p:ph idx="1"/>
          </p:nvPr>
        </p:nvSpPr>
        <p:spPr>
          <a:xfrm>
            <a:off x="838200" y="1265186"/>
            <a:ext cx="10515600" cy="4351338"/>
          </a:xfrm>
        </p:spPr>
        <p:txBody>
          <a:bodyPr/>
          <a:lstStyle/>
          <a:p>
            <a:r>
              <a:rPr lang="en-US" dirty="0"/>
              <a:t>A measure of association between data, </a:t>
            </a:r>
            <a:r>
              <a:rPr lang="en-US" b="1" dirty="0">
                <a:solidFill>
                  <a:srgbClr val="FF0000"/>
                </a:solidFill>
              </a:rPr>
              <a:t>THAT CAN BE RANKED</a:t>
            </a:r>
            <a:r>
              <a:rPr lang="en-US" dirty="0">
                <a:solidFill>
                  <a:srgbClr val="FF0000"/>
                </a:solidFill>
              </a:rPr>
              <a:t>,</a:t>
            </a:r>
            <a:r>
              <a:rPr lang="en-US" dirty="0"/>
              <a:t> a natural order.</a:t>
            </a:r>
            <a:endParaRPr lang="en-US" b="1" dirty="0">
              <a:solidFill>
                <a:srgbClr val="FF0000"/>
              </a:solidFill>
            </a:endParaRPr>
          </a:p>
        </p:txBody>
      </p:sp>
      <p:pic>
        <p:nvPicPr>
          <p:cNvPr id="8" name="Content Placeholder 4">
            <a:extLst>
              <a:ext uri="{FF2B5EF4-FFF2-40B4-BE49-F238E27FC236}">
                <a16:creationId xmlns:a16="http://schemas.microsoft.com/office/drawing/2014/main" id="{1AB7B153-E626-2E4A-93DF-D14A3BF19925}"/>
              </a:ext>
            </a:extLst>
          </p:cNvPr>
          <p:cNvPicPr>
            <a:picLocks noChangeAspect="1"/>
          </p:cNvPicPr>
          <p:nvPr/>
        </p:nvPicPr>
        <p:blipFill>
          <a:blip r:embed="rId2"/>
          <a:stretch>
            <a:fillRect/>
          </a:stretch>
        </p:blipFill>
        <p:spPr>
          <a:xfrm>
            <a:off x="81334" y="2180973"/>
            <a:ext cx="4734106" cy="4837471"/>
          </a:xfrm>
          <a:prstGeom prst="rect">
            <a:avLst/>
          </a:prstGeom>
        </p:spPr>
      </p:pic>
      <p:sp>
        <p:nvSpPr>
          <p:cNvPr id="9" name="Oval 8">
            <a:extLst>
              <a:ext uri="{FF2B5EF4-FFF2-40B4-BE49-F238E27FC236}">
                <a16:creationId xmlns:a16="http://schemas.microsoft.com/office/drawing/2014/main" id="{95A85897-6262-D44E-B0F2-5335EAD16525}"/>
              </a:ext>
            </a:extLst>
          </p:cNvPr>
          <p:cNvSpPr/>
          <p:nvPr/>
        </p:nvSpPr>
        <p:spPr>
          <a:xfrm>
            <a:off x="3544133" y="3408336"/>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299AA39-6218-A04C-8A05-B8E0419175EA}"/>
              </a:ext>
            </a:extLst>
          </p:cNvPr>
          <p:cNvSpPr txBox="1"/>
          <p:nvPr/>
        </p:nvSpPr>
        <p:spPr>
          <a:xfrm>
            <a:off x="5300408" y="2496116"/>
            <a:ext cx="6548524" cy="769441"/>
          </a:xfrm>
          <a:prstGeom prst="rect">
            <a:avLst/>
          </a:prstGeom>
          <a:noFill/>
        </p:spPr>
        <p:txBody>
          <a:bodyPr wrap="none" rtlCol="0">
            <a:spAutoFit/>
          </a:bodyPr>
          <a:lstStyle/>
          <a:p>
            <a:pPr marL="285750" indent="-285750">
              <a:buFont typeface="Arial" panose="020B0604020202020204" pitchFamily="34" charset="0"/>
              <a:buChar char="•"/>
            </a:pPr>
            <a:r>
              <a:rPr lang="en-US" sz="2200" dirty="0">
                <a:solidFill>
                  <a:srgbClr val="FF0000"/>
                </a:solidFill>
              </a:rPr>
              <a:t>0 points in the third quadrant (</a:t>
            </a:r>
            <a:r>
              <a:rPr lang="en-US" sz="2200" b="1" dirty="0">
                <a:solidFill>
                  <a:srgbClr val="FF0000"/>
                </a:solidFill>
              </a:rPr>
              <a:t>concordant</a:t>
            </a:r>
            <a:r>
              <a:rPr lang="en-US" sz="2200" dirty="0">
                <a:solidFill>
                  <a:srgbClr val="FF0000"/>
                </a:solidFill>
              </a:rPr>
              <a:t>)</a:t>
            </a:r>
          </a:p>
          <a:p>
            <a:pPr marL="285750" indent="-285750">
              <a:buFont typeface="Arial" panose="020B0604020202020204" pitchFamily="34" charset="0"/>
              <a:buChar char="•"/>
            </a:pPr>
            <a:r>
              <a:rPr lang="en-US" sz="2200" dirty="0">
                <a:solidFill>
                  <a:srgbClr val="FF0000"/>
                </a:solidFill>
              </a:rPr>
              <a:t>1 in the second and 1 in fourth quadrant (</a:t>
            </a:r>
            <a:r>
              <a:rPr lang="en-US" sz="2200" b="1" dirty="0">
                <a:solidFill>
                  <a:srgbClr val="FF0000"/>
                </a:solidFill>
              </a:rPr>
              <a:t>discordant</a:t>
            </a:r>
            <a:r>
              <a:rPr lang="en-US" sz="2200" dirty="0"/>
              <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5138510-9B56-9241-9F1F-842C3C598A47}"/>
                  </a:ext>
                </a:extLst>
              </p:cNvPr>
              <p:cNvSpPr txBox="1"/>
              <p:nvPr/>
            </p:nvSpPr>
            <p:spPr>
              <a:xfrm>
                <a:off x="5090735" y="3870327"/>
                <a:ext cx="6794745" cy="5757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𝑁𝑢𝑚𝑏𝑒𝑟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𝑐𝑜𝑛𝑐𝑜𝑟𝑑𝑎𝑛𝑡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𝑝𝑎𝑖𝑟𝑠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𝑁𝑢𝑚𝑏𝑒𝑟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𝑑𝑖𝑠𝑐𝑜𝑟𝑑𝑎𝑛𝑡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𝑝𝑎𝑖𝑟𝑠</m:t>
                          </m:r>
                        </m:num>
                        <m:den>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−1)/2</m:t>
                          </m:r>
                        </m:den>
                      </m:f>
                    </m:oMath>
                  </m:oMathPara>
                </a14:m>
                <a:endParaRPr lang="en-US" dirty="0"/>
              </a:p>
            </p:txBody>
          </p:sp>
        </mc:Choice>
        <mc:Fallback xmlns="">
          <p:sp>
            <p:nvSpPr>
              <p:cNvPr id="11" name="TextBox 10">
                <a:extLst>
                  <a:ext uri="{FF2B5EF4-FFF2-40B4-BE49-F238E27FC236}">
                    <a16:creationId xmlns:a16="http://schemas.microsoft.com/office/drawing/2014/main" id="{35138510-9B56-9241-9F1F-842C3C598A47}"/>
                  </a:ext>
                </a:extLst>
              </p:cNvPr>
              <p:cNvSpPr txBox="1">
                <a:spLocks noRot="1" noChangeAspect="1" noMove="1" noResize="1" noEditPoints="1" noAdjustHandles="1" noChangeArrowheads="1" noChangeShapeType="1" noTextEdit="1"/>
              </p:cNvSpPr>
              <p:nvPr/>
            </p:nvSpPr>
            <p:spPr>
              <a:xfrm>
                <a:off x="5090735" y="3870327"/>
                <a:ext cx="6794745" cy="575735"/>
              </a:xfrm>
              <a:prstGeom prst="rect">
                <a:avLst/>
              </a:prstGeom>
              <a:blipFill>
                <a:blip r:embed="rId3"/>
                <a:stretch>
                  <a:fillRect t="-6522" r="-373" b="-173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0D6DE9E-A733-AF40-9749-15CF4B6A3EF9}"/>
                  </a:ext>
                </a:extLst>
              </p:cNvPr>
              <p:cNvSpPr txBox="1"/>
              <p:nvPr/>
            </p:nvSpPr>
            <p:spPr>
              <a:xfrm>
                <a:off x="5871365" y="5200854"/>
                <a:ext cx="4808368"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0+1+1+</m:t>
                              </m:r>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−(4+</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10</m:t>
                          </m:r>
                        </m:den>
                      </m:f>
                      <m:r>
                        <a:rPr lang="en-US" b="0" i="1" smtClean="0">
                          <a:latin typeface="Cambria Math" panose="02040503050406030204" pitchFamily="18" charset="0"/>
                          <a:ea typeface="Cambria Math" panose="02040503050406030204" pitchFamily="18" charset="0"/>
                        </a:rPr>
                        <m:t>=−0.6</m:t>
                      </m:r>
                    </m:oMath>
                  </m:oMathPara>
                </a14:m>
                <a:endParaRPr lang="en-US" dirty="0"/>
              </a:p>
            </p:txBody>
          </p:sp>
        </mc:Choice>
        <mc:Fallback>
          <p:sp>
            <p:nvSpPr>
              <p:cNvPr id="12" name="TextBox 11">
                <a:extLst>
                  <a:ext uri="{FF2B5EF4-FFF2-40B4-BE49-F238E27FC236}">
                    <a16:creationId xmlns:a16="http://schemas.microsoft.com/office/drawing/2014/main" id="{50D6DE9E-A733-AF40-9749-15CF4B6A3EF9}"/>
                  </a:ext>
                </a:extLst>
              </p:cNvPr>
              <p:cNvSpPr txBox="1">
                <a:spLocks noRot="1" noChangeAspect="1" noMove="1" noResize="1" noEditPoints="1" noAdjustHandles="1" noChangeArrowheads="1" noChangeShapeType="1" noTextEdit="1"/>
              </p:cNvSpPr>
              <p:nvPr/>
            </p:nvSpPr>
            <p:spPr>
              <a:xfrm>
                <a:off x="5871365" y="5200854"/>
                <a:ext cx="4808368" cy="537583"/>
              </a:xfrm>
              <a:prstGeom prst="rect">
                <a:avLst/>
              </a:prstGeom>
              <a:blipFill>
                <a:blip r:embed="rId4"/>
                <a:stretch>
                  <a:fillRect t="-2326" b="-1162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2B87CAF-1177-7A4A-9EC6-55AF9515878A}"/>
              </a:ext>
            </a:extLst>
          </p:cNvPr>
          <p:cNvSpPr txBox="1"/>
          <p:nvPr/>
        </p:nvSpPr>
        <p:spPr>
          <a:xfrm>
            <a:off x="3972337" y="4866166"/>
            <a:ext cx="1275542" cy="369332"/>
          </a:xfrm>
          <a:prstGeom prst="rect">
            <a:avLst/>
          </a:prstGeom>
          <a:noFill/>
        </p:spPr>
        <p:txBody>
          <a:bodyPr wrap="none" rtlCol="0">
            <a:spAutoFit/>
          </a:bodyPr>
          <a:lstStyle/>
          <a:p>
            <a:r>
              <a:rPr lang="en-US" dirty="0"/>
              <a:t>Concordant</a:t>
            </a:r>
          </a:p>
        </p:txBody>
      </p:sp>
      <p:sp>
        <p:nvSpPr>
          <p:cNvPr id="13" name="TextBox 12">
            <a:extLst>
              <a:ext uri="{FF2B5EF4-FFF2-40B4-BE49-F238E27FC236}">
                <a16:creationId xmlns:a16="http://schemas.microsoft.com/office/drawing/2014/main" id="{23F2AE96-7F85-1543-8C9E-168780E1E680}"/>
              </a:ext>
            </a:extLst>
          </p:cNvPr>
          <p:cNvSpPr txBox="1"/>
          <p:nvPr/>
        </p:nvSpPr>
        <p:spPr>
          <a:xfrm>
            <a:off x="3972337" y="2746203"/>
            <a:ext cx="1193788" cy="369332"/>
          </a:xfrm>
          <a:prstGeom prst="rect">
            <a:avLst/>
          </a:prstGeom>
          <a:noFill/>
        </p:spPr>
        <p:txBody>
          <a:bodyPr wrap="none" rtlCol="0">
            <a:spAutoFit/>
          </a:bodyPr>
          <a:lstStyle/>
          <a:p>
            <a:r>
              <a:rPr lang="en-US" dirty="0"/>
              <a:t>Discordant</a:t>
            </a:r>
          </a:p>
        </p:txBody>
      </p:sp>
    </p:spTree>
    <p:extLst>
      <p:ext uri="{BB962C8B-B14F-4D97-AF65-F5344CB8AC3E}">
        <p14:creationId xmlns:p14="http://schemas.microsoft.com/office/powerpoint/2010/main" val="2318310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F374-4A29-0E49-82E7-5D75E3CB4A05}"/>
              </a:ext>
            </a:extLst>
          </p:cNvPr>
          <p:cNvSpPr>
            <a:spLocks noGrp="1"/>
          </p:cNvSpPr>
          <p:nvPr>
            <p:ph type="title"/>
          </p:nvPr>
        </p:nvSpPr>
        <p:spPr>
          <a:xfrm>
            <a:off x="3893865" y="0"/>
            <a:ext cx="10515600" cy="1325563"/>
          </a:xfrm>
        </p:spPr>
        <p:txBody>
          <a:bodyPr/>
          <a:lstStyle/>
          <a:p>
            <a:r>
              <a:rPr lang="en-US" b="1" dirty="0">
                <a:solidFill>
                  <a:srgbClr val="0070C0"/>
                </a:solidFill>
              </a:rPr>
              <a:t>Kendall statistic (tau)</a:t>
            </a:r>
            <a:endParaRPr lang="en-US" dirty="0"/>
          </a:p>
        </p:txBody>
      </p:sp>
      <p:pic>
        <p:nvPicPr>
          <p:cNvPr id="14" name="Content Placeholder 4">
            <a:extLst>
              <a:ext uri="{FF2B5EF4-FFF2-40B4-BE49-F238E27FC236}">
                <a16:creationId xmlns:a16="http://schemas.microsoft.com/office/drawing/2014/main" id="{FB6135B9-D511-DE40-8427-7DD0C87F035D}"/>
              </a:ext>
            </a:extLst>
          </p:cNvPr>
          <p:cNvPicPr>
            <a:picLocks noChangeAspect="1"/>
          </p:cNvPicPr>
          <p:nvPr/>
        </p:nvPicPr>
        <p:blipFill>
          <a:blip r:embed="rId2"/>
          <a:stretch>
            <a:fillRect/>
          </a:stretch>
        </p:blipFill>
        <p:spPr>
          <a:xfrm>
            <a:off x="722671" y="2020529"/>
            <a:ext cx="4734106" cy="4837471"/>
          </a:xfrm>
          <a:prstGeom prst="rect">
            <a:avLst/>
          </a:prstGeom>
        </p:spPr>
      </p:pic>
      <p:sp>
        <p:nvSpPr>
          <p:cNvPr id="15" name="Oval 14">
            <a:extLst>
              <a:ext uri="{FF2B5EF4-FFF2-40B4-BE49-F238E27FC236}">
                <a16:creationId xmlns:a16="http://schemas.microsoft.com/office/drawing/2014/main" id="{24DF4DBC-93E8-234C-9ACA-FCAE2C27CE3D}"/>
              </a:ext>
            </a:extLst>
          </p:cNvPr>
          <p:cNvSpPr/>
          <p:nvPr/>
        </p:nvSpPr>
        <p:spPr>
          <a:xfrm>
            <a:off x="4159045" y="3275601"/>
            <a:ext cx="180000" cy="180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5138ABC-3C94-4744-8839-B4BDD94336A8}"/>
              </a:ext>
            </a:extLst>
          </p:cNvPr>
          <p:cNvPicPr>
            <a:picLocks noChangeAspect="1"/>
          </p:cNvPicPr>
          <p:nvPr/>
        </p:nvPicPr>
        <p:blipFill rotWithShape="1">
          <a:blip r:embed="rId3"/>
          <a:srcRect r="24885" b="3305"/>
          <a:stretch/>
        </p:blipFill>
        <p:spPr>
          <a:xfrm>
            <a:off x="6059896" y="2685548"/>
            <a:ext cx="5666509" cy="3008671"/>
          </a:xfrm>
          <a:prstGeom prst="rect">
            <a:avLst/>
          </a:prstGeom>
        </p:spPr>
      </p:pic>
    </p:spTree>
    <p:extLst>
      <p:ext uri="{BB962C8B-B14F-4D97-AF65-F5344CB8AC3E}">
        <p14:creationId xmlns:p14="http://schemas.microsoft.com/office/powerpoint/2010/main" val="2409203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Bivariate data</a:t>
            </a:r>
          </a:p>
        </p:txBody>
      </p:sp>
      <p:sp>
        <p:nvSpPr>
          <p:cNvPr id="3" name="Content Placeholder 2"/>
          <p:cNvSpPr>
            <a:spLocks noGrp="1"/>
          </p:cNvSpPr>
          <p:nvPr>
            <p:ph idx="1"/>
          </p:nvPr>
        </p:nvSpPr>
        <p:spPr>
          <a:xfrm>
            <a:off x="838199" y="1825625"/>
            <a:ext cx="4232079" cy="3214726"/>
          </a:xfrm>
        </p:spPr>
        <p:txBody>
          <a:bodyPr>
            <a:normAutofit/>
          </a:bodyPr>
          <a:lstStyle/>
          <a:p>
            <a:r>
              <a:rPr lang="en-US" sz="3400" dirty="0"/>
              <a:t>Data involving two data variables</a:t>
            </a:r>
          </a:p>
          <a:p>
            <a:endParaRPr lang="en-US" sz="3400" dirty="0"/>
          </a:p>
        </p:txBody>
      </p:sp>
      <p:pic>
        <p:nvPicPr>
          <p:cNvPr id="4" name="Picture 3"/>
          <p:cNvPicPr>
            <a:picLocks noChangeAspect="1"/>
          </p:cNvPicPr>
          <p:nvPr/>
        </p:nvPicPr>
        <p:blipFill>
          <a:blip r:embed="rId2"/>
          <a:stretch>
            <a:fillRect/>
          </a:stretch>
        </p:blipFill>
        <p:spPr>
          <a:xfrm>
            <a:off x="5070279" y="1474177"/>
            <a:ext cx="6283521" cy="4250050"/>
          </a:xfrm>
          <a:prstGeom prst="rect">
            <a:avLst/>
          </a:prstGeom>
        </p:spPr>
      </p:pic>
      <p:pic>
        <p:nvPicPr>
          <p:cNvPr id="5" name="Picture 4"/>
          <p:cNvPicPr>
            <a:picLocks noChangeAspect="1"/>
          </p:cNvPicPr>
          <p:nvPr/>
        </p:nvPicPr>
        <p:blipFill>
          <a:blip r:embed="rId3"/>
          <a:stretch>
            <a:fillRect/>
          </a:stretch>
        </p:blipFill>
        <p:spPr>
          <a:xfrm>
            <a:off x="209549" y="5724227"/>
            <a:ext cx="11772900" cy="952500"/>
          </a:xfrm>
          <a:prstGeom prst="rect">
            <a:avLst/>
          </a:prstGeom>
        </p:spPr>
      </p:pic>
    </p:spTree>
    <p:extLst>
      <p:ext uri="{BB962C8B-B14F-4D97-AF65-F5344CB8AC3E}">
        <p14:creationId xmlns:p14="http://schemas.microsoft.com/office/powerpoint/2010/main" val="124402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Chi-square statistic</a:t>
            </a:r>
          </a:p>
        </p:txBody>
      </p:sp>
      <p:pic>
        <p:nvPicPr>
          <p:cNvPr id="4" name="Picture 3">
            <a:extLst>
              <a:ext uri="{FF2B5EF4-FFF2-40B4-BE49-F238E27FC236}">
                <a16:creationId xmlns:a16="http://schemas.microsoft.com/office/drawing/2014/main" id="{1CF5729B-44EC-6140-B9A9-FD70D80931BB}"/>
              </a:ext>
            </a:extLst>
          </p:cNvPr>
          <p:cNvPicPr>
            <a:picLocks noChangeAspect="1"/>
          </p:cNvPicPr>
          <p:nvPr/>
        </p:nvPicPr>
        <p:blipFill>
          <a:blip r:embed="rId2"/>
          <a:stretch>
            <a:fillRect/>
          </a:stretch>
        </p:blipFill>
        <p:spPr>
          <a:xfrm>
            <a:off x="1277494" y="1435263"/>
            <a:ext cx="9637012" cy="5083524"/>
          </a:xfrm>
          <a:prstGeom prst="rect">
            <a:avLst/>
          </a:prstGeom>
        </p:spPr>
      </p:pic>
    </p:spTree>
    <p:extLst>
      <p:ext uri="{BB962C8B-B14F-4D97-AF65-F5344CB8AC3E}">
        <p14:creationId xmlns:p14="http://schemas.microsoft.com/office/powerpoint/2010/main" val="1732522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Migraine Headache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A Hypothesis test, to test is the conditional probabilities associated with a 2X2 table are equal.</a:t>
                </a:r>
              </a:p>
              <a:p>
                <a:pPr lvl="1"/>
                <a:endParaRPr lang="en-US" dirty="0"/>
              </a:p>
              <a:p>
                <a:pPr lvl="1"/>
                <a:r>
                  <a:rPr lang="en-US" dirty="0"/>
                  <a:t>That is: the probability of an event </a:t>
                </a:r>
                <a:r>
                  <a:rPr lang="en-US" i="1" dirty="0"/>
                  <a:t>E</a:t>
                </a:r>
                <a:r>
                  <a:rPr lang="en-US" dirty="0"/>
                  <a:t> does not depend on the first condition </a:t>
                </a:r>
                <a:r>
                  <a:rPr lang="en-US" i="1" dirty="0"/>
                  <a:t>C</a:t>
                </a:r>
                <a:r>
                  <a:rPr lang="en-US" dirty="0"/>
                  <a:t>, is present or the second condition, “</a:t>
                </a:r>
                <a:r>
                  <a:rPr lang="en-US" i="1" dirty="0"/>
                  <a:t>not C</a:t>
                </a:r>
                <a:r>
                  <a:rPr lang="en-US" dirty="0"/>
                  <a:t>” is present.</a:t>
                </a:r>
              </a:p>
              <a:p>
                <a:pPr marL="457200" lvl="1" indent="0">
                  <a:buNone/>
                </a:pPr>
                <a:endParaRPr lang="en-US" dirty="0"/>
              </a:p>
              <a:p>
                <a:pPr marL="457200" lvl="1" indent="0">
                  <a:buNone/>
                </a:pPr>
                <a:r>
                  <a:rPr lang="en-US" dirty="0"/>
                  <a:t>	</a:t>
                </a:r>
                <a14:m>
                  <m:oMath xmlns:m="http://schemas.openxmlformats.org/officeDocument/2006/math">
                    <m:r>
                      <a:rPr lang="en-US" b="0" i="1" smtClean="0">
                        <a:latin typeface="Cambria Math" charset="0"/>
                      </a:rPr>
                      <m:t>𝐻</m:t>
                    </m:r>
                    <m:r>
                      <a:rPr lang="en-US" b="0" i="1" baseline="-25000" smtClean="0">
                        <a:latin typeface="Cambria Math" charset="0"/>
                      </a:rPr>
                      <m:t>0</m:t>
                    </m:r>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Pr</m:t>
                        </m:r>
                      </m:fName>
                      <m:e>
                        <m:d>
                          <m:dPr>
                            <m:begChr m:val="{"/>
                            <m:endChr m:val="}"/>
                            <m:ctrlPr>
                              <a:rPr lang="en-US" b="0" i="1" smtClean="0">
                                <a:latin typeface="Cambria Math" panose="02040503050406030204" pitchFamily="18" charset="0"/>
                              </a:rPr>
                            </m:ctrlPr>
                          </m:dPr>
                          <m:e>
                            <m:r>
                              <a:rPr lang="en-US" b="0" i="1" smtClean="0">
                                <a:latin typeface="Cambria Math" charset="0"/>
                              </a:rPr>
                              <m:t>𝐸</m:t>
                            </m:r>
                          </m:e>
                          <m:e>
                            <m:r>
                              <a:rPr lang="en-US" b="0" i="1" smtClean="0">
                                <a:latin typeface="Cambria Math" charset="0"/>
                              </a:rPr>
                              <m:t>𝐶</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Pr</m:t>
                        </m:r>
                      </m:fName>
                      <m:e>
                        <m:d>
                          <m:dPr>
                            <m:begChr m:val="{"/>
                            <m:endChr m:val="}"/>
                            <m:ctrlPr>
                              <a:rPr lang="en-US" b="0" i="1" smtClean="0">
                                <a:latin typeface="Cambria Math" panose="02040503050406030204" pitchFamily="18" charset="0"/>
                              </a:rPr>
                            </m:ctrlPr>
                          </m:dPr>
                          <m:e>
                            <m:r>
                              <a:rPr lang="en-US" b="0" i="1" smtClean="0">
                                <a:latin typeface="Cambria Math" charset="0"/>
                              </a:rPr>
                              <m:t>𝐸</m:t>
                            </m:r>
                          </m:e>
                          <m:e>
                            <m:r>
                              <a:rPr lang="en-US" b="0" i="1" smtClean="0">
                                <a:latin typeface="Cambria Math" charset="0"/>
                              </a:rPr>
                              <m:t>𝑛𝑜𝑡</m:t>
                            </m:r>
                            <m:r>
                              <a:rPr lang="en-US" b="0" i="1" smtClean="0">
                                <a:latin typeface="Cambria Math" charset="0"/>
                              </a:rPr>
                              <m:t> </m:t>
                            </m:r>
                            <m:r>
                              <a:rPr lang="en-US" b="0" i="1" smtClean="0">
                                <a:latin typeface="Cambria Math" charset="0"/>
                              </a:rPr>
                              <m:t>𝐶</m:t>
                            </m:r>
                          </m:e>
                        </m:d>
                      </m:e>
                    </m:func>
                  </m:oMath>
                </a14:m>
                <a:endParaRPr lang="en-US" b="0"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r>
                        <a:rPr lang="en-US" b="0" i="1" smtClean="0">
                          <a:latin typeface="Cambria Math" charset="0"/>
                        </a:rPr>
                        <m:t>𝐻</m:t>
                      </m:r>
                      <m:r>
                        <a:rPr lang="en-US" b="0" i="1" baseline="-25000" smtClean="0">
                          <a:latin typeface="Cambria Math" charset="0"/>
                        </a:rPr>
                        <m:t>0</m:t>
                      </m:r>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Pr</m:t>
                          </m:r>
                        </m:fName>
                        <m:e>
                          <m:d>
                            <m:dPr>
                              <m:begChr m:val="{"/>
                              <m:endChr m:val="}"/>
                              <m:ctrlPr>
                                <a:rPr lang="en-US" b="0" i="1" smtClean="0">
                                  <a:latin typeface="Cambria Math" panose="02040503050406030204" pitchFamily="18" charset="0"/>
                                </a:rPr>
                              </m:ctrlPr>
                            </m:dPr>
                            <m:e>
                              <m:r>
                                <a:rPr lang="en-US" b="0" i="1" smtClean="0">
                                  <a:latin typeface="Cambria Math" charset="0"/>
                                </a:rPr>
                                <m:t>𝑆𝑢𝑐𝑐𝑒𝑠𝑠</m:t>
                              </m:r>
                            </m:e>
                            <m:e>
                              <m:r>
                                <a:rPr lang="en-US" b="0" i="1" smtClean="0">
                                  <a:latin typeface="Cambria Math" charset="0"/>
                                </a:rPr>
                                <m:t>𝑅𝑒𝑎𝑙</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Pr</m:t>
                          </m:r>
                        </m:fName>
                        <m:e>
                          <m:d>
                            <m:dPr>
                              <m:begChr m:val="{"/>
                              <m:endChr m:val="}"/>
                              <m:ctrlPr>
                                <a:rPr lang="en-US" b="0" i="1" smtClean="0">
                                  <a:latin typeface="Cambria Math" panose="02040503050406030204" pitchFamily="18" charset="0"/>
                                </a:rPr>
                              </m:ctrlPr>
                            </m:dPr>
                            <m:e>
                              <m:r>
                                <a:rPr lang="en-US" b="0" i="1" smtClean="0">
                                  <a:latin typeface="Cambria Math" charset="0"/>
                                </a:rPr>
                                <m:t>𝑆𝑢𝑐𝑐𝑒𝑠𝑠</m:t>
                              </m:r>
                            </m:e>
                            <m:e>
                              <m:r>
                                <a:rPr lang="en-US" b="0" i="1" smtClean="0">
                                  <a:latin typeface="Cambria Math" charset="0"/>
                                </a:rPr>
                                <m:t>𝑆h𝑎𝑚</m:t>
                              </m:r>
                            </m:e>
                          </m:d>
                        </m:e>
                      </m:func>
                    </m:oMath>
                  </m:oMathPara>
                </a14:m>
                <a:endParaRPr lang="en-US" b="0" dirty="0"/>
              </a:p>
              <a:p>
                <a:pPr marL="0" indent="0">
                  <a:buNone/>
                </a:pPr>
                <a:r>
                  <a:rPr lang="en-US" dirty="0"/>
                  <a:t>		Or</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charset="0"/>
                        </a:rPr>
                        <m:t>𝐻</m:t>
                      </m:r>
                      <m:r>
                        <a:rPr lang="en-US" b="0" i="1" baseline="-25000" smtClean="0">
                          <a:latin typeface="Cambria Math" charset="0"/>
                        </a:rPr>
                        <m:t>0</m:t>
                      </m:r>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Pr</m:t>
                          </m:r>
                        </m:fName>
                        <m:e>
                          <m:d>
                            <m:dPr>
                              <m:begChr m:val="{"/>
                              <m:endChr m:val="}"/>
                              <m:ctrlPr>
                                <a:rPr lang="en-US" b="0" i="1" smtClean="0">
                                  <a:latin typeface="Cambria Math" panose="02040503050406030204" pitchFamily="18" charset="0"/>
                                </a:rPr>
                              </m:ctrlPr>
                            </m:dPr>
                            <m:e>
                              <m:r>
                                <a:rPr lang="en-US" b="0" i="1" smtClean="0">
                                  <a:latin typeface="Cambria Math" charset="0"/>
                                </a:rPr>
                                <m:t>𝑆𝑢𝑐𝑐𝑒𝑠𝑠</m:t>
                              </m:r>
                            </m:e>
                            <m:e>
                              <m:r>
                                <a:rPr lang="en-US" b="0" i="1" smtClean="0">
                                  <a:latin typeface="Cambria Math" charset="0"/>
                                </a:rPr>
                                <m:t>𝑅𝑒𝑎𝑙</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Pr</m:t>
                          </m:r>
                        </m:fName>
                        <m:e>
                          <m:d>
                            <m:dPr>
                              <m:begChr m:val="{"/>
                              <m:endChr m:val="}"/>
                              <m:ctrlPr>
                                <a:rPr lang="en-US" b="0" i="1" smtClean="0">
                                  <a:latin typeface="Cambria Math" panose="02040503050406030204" pitchFamily="18" charset="0"/>
                                </a:rPr>
                              </m:ctrlPr>
                            </m:dPr>
                            <m:e>
                              <m:r>
                                <a:rPr lang="en-US" b="0" i="1" smtClean="0">
                                  <a:latin typeface="Cambria Math" charset="0"/>
                                </a:rPr>
                                <m:t>𝑆𝑢𝑐𝑐𝑒𝑠𝑠</m:t>
                              </m:r>
                            </m:e>
                            <m:e>
                              <m:r>
                                <a:rPr lang="en-US" b="0" i="1" smtClean="0">
                                  <a:latin typeface="Cambria Math" charset="0"/>
                                </a:rPr>
                                <m:t>𝑛𝑜𝑡</m:t>
                              </m:r>
                              <m:r>
                                <a:rPr lang="en-US" b="0" i="1" smtClean="0">
                                  <a:latin typeface="Cambria Math" charset="0"/>
                                </a:rPr>
                                <m:t> </m:t>
                              </m:r>
                              <m:r>
                                <a:rPr lang="en-US" b="0" i="1" smtClean="0">
                                  <a:latin typeface="Cambria Math" charset="0"/>
                                </a:rPr>
                                <m:t>𝑅𝑒𝑎𝑙</m:t>
                              </m:r>
                            </m:e>
                          </m:d>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3081" r="-986" b="-12885"/>
                </a:stretch>
              </a:blipFill>
            </p:spPr>
            <p:txBody>
              <a:bodyPr/>
              <a:lstStyle/>
              <a:p>
                <a:r>
                  <a:rPr lang="en-US">
                    <a:noFill/>
                  </a:rPr>
                  <a:t> </a:t>
                </a:r>
              </a:p>
            </p:txBody>
          </p:sp>
        </mc:Fallback>
      </mc:AlternateContent>
    </p:spTree>
    <p:extLst>
      <p:ext uri="{BB962C8B-B14F-4D97-AF65-F5344CB8AC3E}">
        <p14:creationId xmlns:p14="http://schemas.microsoft.com/office/powerpoint/2010/main" val="477095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The Chi-square statistics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We describe a test procedure that compares:</a:t>
                </a:r>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charset="0"/>
                            </a:rPr>
                            <m:t>𝑋</m:t>
                          </m:r>
                        </m:e>
                        <m:sub>
                          <m:r>
                            <a:rPr lang="en-US" b="0" i="1" smtClean="0">
                              <a:latin typeface="Cambria Math" charset="0"/>
                            </a:rPr>
                            <m:t>𝑠</m:t>
                          </m:r>
                        </m:sub>
                        <m:sup>
                          <m:r>
                            <a:rPr lang="en-US" b="0" i="1" smtClean="0">
                              <a:latin typeface="Cambria Math" charset="0"/>
                            </a:rPr>
                            <m:t>2</m:t>
                          </m:r>
                        </m:sup>
                      </m:sSubSup>
                      <m:r>
                        <a:rPr lang="en-US" b="0" i="1" smtClean="0">
                          <a:latin typeface="Cambria Math" charset="0"/>
                        </a:rPr>
                        <m:t>=</m:t>
                      </m:r>
                      <m:nary>
                        <m:naryPr>
                          <m:chr m:val="∑"/>
                          <m:ctrlPr>
                            <a:rPr lang="is-IS"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4</m:t>
                          </m:r>
                        </m:sup>
                        <m:e>
                          <m:f>
                            <m:fPr>
                              <m:ctrlPr>
                                <a:rPr lang="bg-BG"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charset="0"/>
                                    </a:rPr>
                                    <m:t>𝑜</m:t>
                                  </m:r>
                                  <m:r>
                                    <a:rPr lang="en-US" b="0" i="1" baseline="-25000" smtClean="0">
                                      <a:latin typeface="Cambria Math" charset="0"/>
                                    </a:rPr>
                                    <m:t>𝑖</m:t>
                                  </m:r>
                                  <m:r>
                                    <a:rPr lang="en-US" b="0" i="1" smtClean="0">
                                      <a:latin typeface="Cambria Math" charset="0"/>
                                    </a:rPr>
                                    <m:t> −</m:t>
                                  </m:r>
                                  <m:r>
                                    <a:rPr lang="en-US" b="0" i="1" smtClean="0">
                                      <a:latin typeface="Cambria Math" charset="0"/>
                                    </a:rPr>
                                    <m:t>𝑒𝑖</m:t>
                                  </m:r>
                                </m:e>
                              </m:d>
                              <m:r>
                                <a:rPr lang="en-US" b="0" i="1" baseline="30000" smtClean="0">
                                  <a:latin typeface="Cambria Math" charset="0"/>
                                </a:rPr>
                                <m:t>2</m:t>
                              </m:r>
                            </m:num>
                            <m:den>
                              <m:r>
                                <a:rPr lang="en-US" b="0" i="1" smtClean="0">
                                  <a:latin typeface="Cambria Math" charset="0"/>
                                </a:rPr>
                                <m:t>𝑒</m:t>
                              </m:r>
                              <m:r>
                                <a:rPr lang="en-US" b="0" i="1" baseline="-25000" smtClean="0">
                                  <a:latin typeface="Cambria Math" charset="0"/>
                                </a:rPr>
                                <m:t>𝑖</m:t>
                              </m:r>
                            </m:den>
                          </m:f>
                        </m:e>
                      </m:nary>
                    </m:oMath>
                  </m:oMathPara>
                </a14:m>
                <a:endParaRPr lang="en-US" dirty="0"/>
              </a:p>
              <a:p>
                <a:r>
                  <a:rPr lang="en-US" dirty="0"/>
                  <a:t>Each </a:t>
                </a:r>
                <a:r>
                  <a:rPr lang="en-US" i="1" dirty="0"/>
                  <a:t>o</a:t>
                </a:r>
                <a:r>
                  <a:rPr lang="en-US" dirty="0"/>
                  <a:t> represents an observed frequency and each </a:t>
                </a:r>
                <a:r>
                  <a:rPr lang="en-US" i="1" dirty="0"/>
                  <a:t>e</a:t>
                </a:r>
                <a:r>
                  <a:rPr lang="en-US" dirty="0"/>
                  <a:t> represents the corresponding expected frequency according to H</a:t>
                </a:r>
                <a:r>
                  <a:rPr lang="en-US" baseline="-25000" dirty="0"/>
                  <a:t>0</a:t>
                </a:r>
                <a:endParaRPr lang="en-US" dirty="0"/>
              </a:p>
              <a:p>
                <a:endParaRPr lang="en-US" baseline="-25000" dirty="0"/>
              </a:p>
              <a:p>
                <a:r>
                  <a:rPr lang="en-US" dirty="0"/>
                  <a:t>How to calculate the </a:t>
                </a:r>
                <a:r>
                  <a:rPr lang="en-US" i="1" dirty="0"/>
                  <a:t>e</a:t>
                </a:r>
                <a:r>
                  <a:rPr lang="en-US" dirty="0"/>
                  <a:t>’s using the row and column total frequencies (marginal frequencies)</a:t>
                </a:r>
                <a:endParaRPr lang="en-US" i="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24269"/>
                </a:stretch>
              </a:blipFill>
            </p:spPr>
            <p:txBody>
              <a:bodyPr/>
              <a:lstStyle/>
              <a:p>
                <a:r>
                  <a:rPr lang="en-US">
                    <a:noFill/>
                  </a:rPr>
                  <a:t> </a:t>
                </a:r>
              </a:p>
            </p:txBody>
          </p:sp>
        </mc:Fallback>
      </mc:AlternateContent>
    </p:spTree>
    <p:extLst>
      <p:ext uri="{BB962C8B-B14F-4D97-AF65-F5344CB8AC3E}">
        <p14:creationId xmlns:p14="http://schemas.microsoft.com/office/powerpoint/2010/main" val="1983849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The test procedure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Large values for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charset="0"/>
                          </a:rPr>
                          <m:t>𝑋</m:t>
                        </m:r>
                      </m:e>
                      <m:sub>
                        <m:r>
                          <a:rPr lang="en-US" b="0" i="1" smtClean="0">
                            <a:latin typeface="Cambria Math" charset="0"/>
                          </a:rPr>
                          <m:t>𝑠</m:t>
                        </m:r>
                      </m:sub>
                      <m:sup>
                        <m:r>
                          <a:rPr lang="en-US" b="0" i="1" smtClean="0">
                            <a:latin typeface="Cambria Math" charset="0"/>
                          </a:rPr>
                          <m:t>2</m:t>
                        </m:r>
                      </m:sup>
                    </m:sSubSup>
                  </m:oMath>
                </a14:m>
                <a:r>
                  <a:rPr lang="en-US" dirty="0"/>
                  <a:t> indicate evidence against H</a:t>
                </a:r>
                <a:r>
                  <a:rPr lang="en-US" baseline="-25000" dirty="0"/>
                  <a:t>0 </a:t>
                </a:r>
                <a:r>
                  <a:rPr lang="en-US" dirty="0"/>
                  <a:t>(and so association). Critical values are determined from </a:t>
                </a:r>
                <a:r>
                  <a:rPr lang="en-US" dirty="0">
                    <a:solidFill>
                      <a:srgbClr val="FF0000"/>
                    </a:solidFill>
                  </a:rPr>
                  <a:t>Table 9 (</a:t>
                </a:r>
                <a:r>
                  <a:rPr lang="en-US" dirty="0" err="1">
                    <a:solidFill>
                      <a:srgbClr val="FF0000"/>
                    </a:solidFill>
                  </a:rPr>
                  <a:t>zie</a:t>
                </a:r>
                <a:r>
                  <a:rPr lang="en-US" dirty="0">
                    <a:solidFill>
                      <a:srgbClr val="FF0000"/>
                    </a:solidFill>
                  </a:rPr>
                  <a:t> BB) </a:t>
                </a:r>
                <a:r>
                  <a:rPr lang="en-US" dirty="0"/>
                  <a:t>(or P-values when a computer is used)</a:t>
                </a:r>
              </a:p>
              <a:p>
                <a:endParaRPr lang="en-US" dirty="0"/>
              </a:p>
              <a:p>
                <a:r>
                  <a:rPr lang="en-US" dirty="0"/>
                  <a:t>The degrees of freedom for a 2X2 contingency table = 1.</a:t>
                </a:r>
              </a:p>
              <a:p>
                <a:pPr lvl="1"/>
                <a:r>
                  <a:rPr lang="en-US" dirty="0"/>
                  <a:t>Because knowing one values, locks the other 3 values.</a:t>
                </a:r>
              </a:p>
              <a:p>
                <a:pPr lvl="1"/>
                <a:endParaRPr lang="en-US" dirty="0"/>
              </a:p>
              <a:p>
                <a:r>
                  <a:rPr lang="en-US" dirty="0"/>
                  <a:t>Directional alternatives (one-versus two-tailed) are handled by the familiar two-step procedure, cutting the non-directional P-value in half if the data deviate from H</a:t>
                </a:r>
                <a:r>
                  <a:rPr lang="en-US" baseline="-25000" dirty="0"/>
                  <a:t>0</a:t>
                </a:r>
                <a:r>
                  <a:rPr lang="en-US" dirty="0"/>
                  <a:t> in the direction specified by H</a:t>
                </a:r>
                <a:r>
                  <a:rPr lang="en-US" baseline="-25000" dirty="0"/>
                  <a:t>A</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2632" r="-965" b="-3216"/>
                </a:stretch>
              </a:blipFill>
            </p:spPr>
            <p:txBody>
              <a:bodyPr/>
              <a:lstStyle/>
              <a:p>
                <a:r>
                  <a:rPr lang="en-US">
                    <a:noFill/>
                  </a:rPr>
                  <a:t> </a:t>
                </a:r>
              </a:p>
            </p:txBody>
          </p:sp>
        </mc:Fallback>
      </mc:AlternateContent>
    </p:spTree>
    <p:extLst>
      <p:ext uri="{BB962C8B-B14F-4D97-AF65-F5344CB8AC3E}">
        <p14:creationId xmlns:p14="http://schemas.microsoft.com/office/powerpoint/2010/main" val="595828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54" y="406688"/>
            <a:ext cx="11797145" cy="1325563"/>
          </a:xfrm>
        </p:spPr>
        <p:txBody>
          <a:bodyPr>
            <a:normAutofit/>
          </a:bodyPr>
          <a:lstStyle/>
          <a:p>
            <a:pPr algn="ctr"/>
            <a:r>
              <a:rPr lang="en-US" sz="3500" b="1" dirty="0">
                <a:solidFill>
                  <a:srgbClr val="0070C0"/>
                </a:solidFill>
              </a:rPr>
              <a:t>TABEL 9. Critical Values of the Chi-Square Distribution </a:t>
            </a:r>
          </a:p>
        </p:txBody>
      </p:sp>
      <p:pic>
        <p:nvPicPr>
          <p:cNvPr id="4" name="Content Placeholder 3"/>
          <p:cNvPicPr>
            <a:picLocks noGrp="1" noChangeAspect="1"/>
          </p:cNvPicPr>
          <p:nvPr>
            <p:ph idx="1"/>
          </p:nvPr>
        </p:nvPicPr>
        <p:blipFill>
          <a:blip r:embed="rId2"/>
          <a:stretch>
            <a:fillRect/>
          </a:stretch>
        </p:blipFill>
        <p:spPr>
          <a:xfrm>
            <a:off x="663853" y="2016068"/>
            <a:ext cx="10689946" cy="2825864"/>
          </a:xfrm>
          <a:prstGeom prst="rect">
            <a:avLst/>
          </a:prstGeom>
        </p:spPr>
      </p:pic>
      <p:sp>
        <p:nvSpPr>
          <p:cNvPr id="5" name="TextBox 4">
            <a:extLst>
              <a:ext uri="{FF2B5EF4-FFF2-40B4-BE49-F238E27FC236}">
                <a16:creationId xmlns:a16="http://schemas.microsoft.com/office/drawing/2014/main" id="{4A1D9377-8D2B-8F47-96A7-80828586F007}"/>
              </a:ext>
            </a:extLst>
          </p:cNvPr>
          <p:cNvSpPr txBox="1"/>
          <p:nvPr/>
        </p:nvSpPr>
        <p:spPr>
          <a:xfrm>
            <a:off x="893619" y="5681871"/>
            <a:ext cx="10767178" cy="769441"/>
          </a:xfrm>
          <a:prstGeom prst="rect">
            <a:avLst/>
          </a:prstGeom>
          <a:noFill/>
        </p:spPr>
        <p:txBody>
          <a:bodyPr wrap="none" rtlCol="0">
            <a:spAutoFit/>
          </a:bodyPr>
          <a:lstStyle/>
          <a:p>
            <a:r>
              <a:rPr lang="en-US" sz="2200" dirty="0">
                <a:solidFill>
                  <a:srgbClr val="FF0000"/>
                </a:solidFill>
              </a:rPr>
              <a:t>Column headings are non-directional P-values. </a:t>
            </a:r>
          </a:p>
          <a:p>
            <a:r>
              <a:rPr lang="en-US" sz="2200" dirty="0">
                <a:solidFill>
                  <a:srgbClr val="FF0000"/>
                </a:solidFill>
              </a:rPr>
              <a:t>If HA is directional, the directional P-values are found by dividing the column headings in half</a:t>
            </a:r>
          </a:p>
        </p:txBody>
      </p:sp>
    </p:spTree>
    <p:extLst>
      <p:ext uri="{BB962C8B-B14F-4D97-AF65-F5344CB8AC3E}">
        <p14:creationId xmlns:p14="http://schemas.microsoft.com/office/powerpoint/2010/main" val="2147242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Calculating the expected probabilities</a:t>
            </a:r>
          </a:p>
        </p:txBody>
      </p:sp>
      <p:sp>
        <p:nvSpPr>
          <p:cNvPr id="3" name="Content Placeholder 2"/>
          <p:cNvSpPr>
            <a:spLocks noGrp="1"/>
          </p:cNvSpPr>
          <p:nvPr>
            <p:ph idx="1"/>
          </p:nvPr>
        </p:nvSpPr>
        <p:spPr/>
        <p:txBody>
          <a:bodyPr/>
          <a:lstStyle/>
          <a:p>
            <a:r>
              <a:rPr lang="en-US" dirty="0"/>
              <a:t>The </a:t>
            </a:r>
            <a:r>
              <a:rPr lang="en-US" i="1" dirty="0"/>
              <a:t>e</a:t>
            </a:r>
            <a:r>
              <a:rPr lang="en-US" dirty="0"/>
              <a:t>’s should agree exactly with the null hypothesis. Because H</a:t>
            </a:r>
            <a:r>
              <a:rPr lang="en-US" baseline="-25000" dirty="0"/>
              <a:t>0</a:t>
            </a:r>
            <a:r>
              <a:rPr lang="en-US" dirty="0"/>
              <a:t> asserts that the probability of success does not depend on the treatment.</a:t>
            </a:r>
          </a:p>
        </p:txBody>
      </p:sp>
      <p:pic>
        <p:nvPicPr>
          <p:cNvPr id="6" name="Picture 17" descr="387_Table_10-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163" y="3236912"/>
            <a:ext cx="8001000"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31E44F75-F25F-A047-9C05-A5E9D7F4BCBF}"/>
              </a:ext>
            </a:extLst>
          </p:cNvPr>
          <p:cNvGrpSpPr/>
          <p:nvPr/>
        </p:nvGrpSpPr>
        <p:grpSpPr>
          <a:xfrm>
            <a:off x="9715500" y="5499289"/>
            <a:ext cx="2230437" cy="1155510"/>
            <a:chOff x="9715500" y="5499289"/>
            <a:chExt cx="2230437" cy="1155510"/>
          </a:xfrm>
        </p:grpSpPr>
        <p:pic>
          <p:nvPicPr>
            <p:cNvPr id="7" name="Picture 6">
              <a:extLst>
                <a:ext uri="{FF2B5EF4-FFF2-40B4-BE49-F238E27FC236}">
                  <a16:creationId xmlns:a16="http://schemas.microsoft.com/office/drawing/2014/main" id="{60263C5E-6FDC-CD47-8A9C-37F26627D5B2}"/>
                </a:ext>
              </a:extLst>
            </p:cNvPr>
            <p:cNvPicPr>
              <a:picLocks noChangeAspect="1"/>
            </p:cNvPicPr>
            <p:nvPr/>
          </p:nvPicPr>
          <p:blipFill>
            <a:blip r:embed="rId3"/>
            <a:stretch>
              <a:fillRect/>
            </a:stretch>
          </p:blipFill>
          <p:spPr>
            <a:xfrm>
              <a:off x="11005456" y="5499289"/>
              <a:ext cx="940481" cy="1155510"/>
            </a:xfrm>
            <a:prstGeom prst="rect">
              <a:avLst/>
            </a:prstGeom>
          </p:spPr>
        </p:pic>
        <p:sp>
          <p:nvSpPr>
            <p:cNvPr id="8" name="TextBox 7">
              <a:extLst>
                <a:ext uri="{FF2B5EF4-FFF2-40B4-BE49-F238E27FC236}">
                  <a16:creationId xmlns:a16="http://schemas.microsoft.com/office/drawing/2014/main" id="{019E8A94-D554-764D-BB91-CBEA1463AB4E}"/>
                </a:ext>
              </a:extLst>
            </p:cNvPr>
            <p:cNvSpPr txBox="1"/>
            <p:nvPr/>
          </p:nvSpPr>
          <p:spPr>
            <a:xfrm>
              <a:off x="9715500" y="5894308"/>
              <a:ext cx="1248162" cy="369332"/>
            </a:xfrm>
            <a:prstGeom prst="rect">
              <a:avLst/>
            </a:prstGeom>
            <a:noFill/>
          </p:spPr>
          <p:txBody>
            <a:bodyPr wrap="none" rtlCol="0">
              <a:spAutoFit/>
            </a:bodyPr>
            <a:lstStyle/>
            <a:p>
              <a:r>
                <a:rPr lang="en-US" dirty="0"/>
                <a:t>Table from:</a:t>
              </a:r>
            </a:p>
          </p:txBody>
        </p:sp>
      </p:grpSp>
    </p:spTree>
    <p:extLst>
      <p:ext uri="{BB962C8B-B14F-4D97-AF65-F5344CB8AC3E}">
        <p14:creationId xmlns:p14="http://schemas.microsoft.com/office/powerpoint/2010/main" val="727123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Calculating the expected probabilities (</a:t>
            </a:r>
            <a:r>
              <a:rPr lang="en-US" i="1" dirty="0">
                <a:solidFill>
                  <a:schemeClr val="accent1">
                    <a:lumMod val="75000"/>
                  </a:schemeClr>
                </a:solidFill>
              </a:rPr>
              <a:t>e</a:t>
            </a:r>
            <a:r>
              <a:rPr lang="en-US" dirty="0">
                <a:solidFill>
                  <a:schemeClr val="accent1">
                    <a:lumMod val="75000"/>
                  </a:schemeClr>
                </a:solidFill>
              </a:rPr>
              <a:t>)</a:t>
            </a:r>
            <a:endParaRPr lang="en-US" dirty="0"/>
          </a:p>
        </p:txBody>
      </p:sp>
      <p:pic>
        <p:nvPicPr>
          <p:cNvPr id="4" name="Picture 12" descr="388_Table_1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024" y="3828463"/>
            <a:ext cx="6897354" cy="218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388_defin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463" y="1791825"/>
            <a:ext cx="8372475"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56387" y="3409070"/>
                <a:ext cx="2960747" cy="710451"/>
              </a:xfrm>
              <a:prstGeom prst="rect">
                <a:avLst/>
              </a:prstGeom>
              <a:noFill/>
            </p:spPr>
            <p:txBody>
              <a:bodyPr wrap="none" rtlCol="0">
                <a:spAutoFit/>
              </a:bodyPr>
              <a:lstStyle/>
              <a:p>
                <a14:m>
                  <m:oMath xmlns:m="http://schemas.openxmlformats.org/officeDocument/2006/math">
                    <m:r>
                      <a:rPr lang="en-US" sz="2800" b="0" i="1" smtClean="0">
                        <a:latin typeface="Cambria Math" charset="0"/>
                      </a:rPr>
                      <m:t>𝑒</m:t>
                    </m:r>
                    <m:r>
                      <a:rPr lang="en-US" sz="2800" b="0" i="1" smtClean="0">
                        <a:latin typeface="Cambria Math" charset="0"/>
                      </a:rPr>
                      <m:t>= </m:t>
                    </m:r>
                    <m:f>
                      <m:fPr>
                        <m:ctrlPr>
                          <a:rPr lang="bg-BG" sz="2800" b="0" i="1" smtClean="0">
                            <a:latin typeface="Cambria Math" panose="02040503050406030204" pitchFamily="18" charset="0"/>
                          </a:rPr>
                        </m:ctrlPr>
                      </m:fPr>
                      <m:num>
                        <m:r>
                          <a:rPr lang="en-US" sz="2800" b="0" i="1" smtClean="0">
                            <a:latin typeface="Cambria Math" charset="0"/>
                          </a:rPr>
                          <m:t>56 </m:t>
                        </m:r>
                        <m:r>
                          <a:rPr lang="en-US" sz="2800" b="0" i="1" smtClean="0">
                            <a:latin typeface="Cambria Math" charset="0"/>
                          </a:rPr>
                          <m:t>𝑥</m:t>
                        </m:r>
                        <m:r>
                          <a:rPr lang="en-US" sz="2800" b="0" i="1" smtClean="0">
                            <a:latin typeface="Cambria Math" charset="0"/>
                          </a:rPr>
                          <m:t> 49</m:t>
                        </m:r>
                      </m:num>
                      <m:den>
                        <m:r>
                          <a:rPr lang="en-US" sz="2800" b="0" i="1" smtClean="0">
                            <a:latin typeface="Cambria Math" charset="0"/>
                          </a:rPr>
                          <m:t>75</m:t>
                        </m:r>
                      </m:den>
                    </m:f>
                  </m:oMath>
                </a14:m>
                <a:r>
                  <a:rPr lang="en-US" sz="2800" dirty="0"/>
                  <a:t> </a:t>
                </a:r>
                <a:r>
                  <a:rPr lang="en-US" sz="2800" i="1" dirty="0"/>
                  <a:t>= 36.59</a:t>
                </a:r>
              </a:p>
            </p:txBody>
          </p:sp>
        </mc:Choice>
        <mc:Fallback xmlns="">
          <p:sp>
            <p:nvSpPr>
              <p:cNvPr id="6" name="TextBox 5"/>
              <p:cNvSpPr txBox="1">
                <a:spLocks noRot="1" noChangeAspect="1" noMove="1" noResize="1" noEditPoints="1" noAdjustHandles="1" noChangeArrowheads="1" noChangeShapeType="1" noTextEdit="1"/>
              </p:cNvSpPr>
              <p:nvPr/>
            </p:nvSpPr>
            <p:spPr>
              <a:xfrm>
                <a:off x="-56387" y="3409070"/>
                <a:ext cx="2960747" cy="710451"/>
              </a:xfrm>
              <a:prstGeom prst="rect">
                <a:avLst/>
              </a:prstGeom>
              <a:blipFill rotWithShape="0">
                <a:blip r:embed="rId4"/>
                <a:stretch>
                  <a:fillRect r="-288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0" y="5802708"/>
                <a:ext cx="2952731" cy="704295"/>
              </a:xfrm>
              <a:prstGeom prst="rect">
                <a:avLst/>
              </a:prstGeom>
              <a:noFill/>
            </p:spPr>
            <p:txBody>
              <a:bodyPr wrap="none" rtlCol="0">
                <a:spAutoFit/>
              </a:bodyPr>
              <a:lstStyle/>
              <a:p>
                <a14:m>
                  <m:oMath xmlns:m="http://schemas.openxmlformats.org/officeDocument/2006/math">
                    <m:r>
                      <a:rPr lang="en-US" sz="2800" b="0" i="1" smtClean="0">
                        <a:latin typeface="Cambria Math" charset="0"/>
                      </a:rPr>
                      <m:t>𝑒</m:t>
                    </m:r>
                    <m:r>
                      <a:rPr lang="en-US" sz="2800" b="0" i="1" smtClean="0">
                        <a:latin typeface="Cambria Math" charset="0"/>
                      </a:rPr>
                      <m:t>= </m:t>
                    </m:r>
                    <m:f>
                      <m:fPr>
                        <m:ctrlPr>
                          <a:rPr lang="bg-BG" sz="2800" b="0" i="1" smtClean="0">
                            <a:latin typeface="Cambria Math" panose="02040503050406030204" pitchFamily="18" charset="0"/>
                          </a:rPr>
                        </m:ctrlPr>
                      </m:fPr>
                      <m:num>
                        <m:r>
                          <a:rPr lang="en-US" sz="2800" b="0" i="1" smtClean="0">
                            <a:latin typeface="Cambria Math" charset="0"/>
                          </a:rPr>
                          <m:t>19 </m:t>
                        </m:r>
                        <m:r>
                          <a:rPr lang="en-US" sz="2800" b="0" i="1" smtClean="0">
                            <a:latin typeface="Cambria Math" charset="0"/>
                          </a:rPr>
                          <m:t>𝑥</m:t>
                        </m:r>
                        <m:r>
                          <a:rPr lang="en-US" sz="2800" b="0" i="1" smtClean="0">
                            <a:latin typeface="Cambria Math" charset="0"/>
                          </a:rPr>
                          <m:t> 49</m:t>
                        </m:r>
                      </m:num>
                      <m:den>
                        <m:r>
                          <a:rPr lang="en-US" sz="2800" b="0" i="1" smtClean="0">
                            <a:latin typeface="Cambria Math" charset="0"/>
                          </a:rPr>
                          <m:t>75</m:t>
                        </m:r>
                      </m:den>
                    </m:f>
                  </m:oMath>
                </a14:m>
                <a:r>
                  <a:rPr lang="en-US" sz="2800" dirty="0"/>
                  <a:t> </a:t>
                </a:r>
                <a:r>
                  <a:rPr lang="en-US" sz="2800" i="1" dirty="0"/>
                  <a:t>= 12.41</a:t>
                </a:r>
              </a:p>
            </p:txBody>
          </p:sp>
        </mc:Choice>
        <mc:Fallback xmlns="">
          <p:sp>
            <p:nvSpPr>
              <p:cNvPr id="7" name="TextBox 6"/>
              <p:cNvSpPr txBox="1">
                <a:spLocks noRot="1" noChangeAspect="1" noMove="1" noResize="1" noEditPoints="1" noAdjustHandles="1" noChangeArrowheads="1" noChangeShapeType="1" noTextEdit="1"/>
              </p:cNvSpPr>
              <p:nvPr/>
            </p:nvSpPr>
            <p:spPr>
              <a:xfrm>
                <a:off x="0" y="5802708"/>
                <a:ext cx="2952731" cy="704295"/>
              </a:xfrm>
              <a:prstGeom prst="rect">
                <a:avLst/>
              </a:prstGeom>
              <a:blipFill rotWithShape="0">
                <a:blip r:embed="rId5"/>
                <a:stretch>
                  <a:fillRect r="-2686" b="-1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239269" y="3409070"/>
                <a:ext cx="2911053" cy="710451"/>
              </a:xfrm>
              <a:prstGeom prst="rect">
                <a:avLst/>
              </a:prstGeom>
              <a:noFill/>
            </p:spPr>
            <p:txBody>
              <a:bodyPr wrap="none" rtlCol="0">
                <a:spAutoFit/>
              </a:bodyPr>
              <a:lstStyle/>
              <a:p>
                <a14:m>
                  <m:oMath xmlns:m="http://schemas.openxmlformats.org/officeDocument/2006/math">
                    <m:r>
                      <a:rPr lang="en-US" sz="2800" b="0" i="1" smtClean="0">
                        <a:latin typeface="Cambria Math" charset="0"/>
                      </a:rPr>
                      <m:t>𝑒</m:t>
                    </m:r>
                    <m:r>
                      <a:rPr lang="en-US" sz="2800" b="0" i="1" smtClean="0">
                        <a:latin typeface="Cambria Math" charset="0"/>
                      </a:rPr>
                      <m:t>= </m:t>
                    </m:r>
                    <m:f>
                      <m:fPr>
                        <m:ctrlPr>
                          <a:rPr lang="bg-BG" sz="2800" b="0" i="1" smtClean="0">
                            <a:latin typeface="Cambria Math" panose="02040503050406030204" pitchFamily="18" charset="0"/>
                          </a:rPr>
                        </m:ctrlPr>
                      </m:fPr>
                      <m:num>
                        <m:r>
                          <a:rPr lang="en-US" sz="2800" b="0" i="1" smtClean="0">
                            <a:latin typeface="Cambria Math" charset="0"/>
                          </a:rPr>
                          <m:t>56</m:t>
                        </m:r>
                        <m:r>
                          <a:rPr lang="en-US" sz="2800" b="0" i="1" smtClean="0">
                            <a:latin typeface="Cambria Math" charset="0"/>
                          </a:rPr>
                          <m:t>𝑥</m:t>
                        </m:r>
                        <m:r>
                          <a:rPr lang="en-US" sz="2800" b="0" i="1" smtClean="0">
                            <a:latin typeface="Cambria Math" charset="0"/>
                          </a:rPr>
                          <m:t> 26</m:t>
                        </m:r>
                      </m:num>
                      <m:den>
                        <m:r>
                          <a:rPr lang="en-US" sz="2800" b="0" i="1" smtClean="0">
                            <a:latin typeface="Cambria Math" charset="0"/>
                          </a:rPr>
                          <m:t>75</m:t>
                        </m:r>
                      </m:den>
                    </m:f>
                  </m:oMath>
                </a14:m>
                <a:r>
                  <a:rPr lang="en-US" sz="2800" dirty="0"/>
                  <a:t> </a:t>
                </a:r>
                <a:r>
                  <a:rPr lang="en-US" sz="2800" i="1" dirty="0"/>
                  <a:t>= 19.41</a:t>
                </a:r>
              </a:p>
            </p:txBody>
          </p:sp>
        </mc:Choice>
        <mc:Fallback xmlns="">
          <p:sp>
            <p:nvSpPr>
              <p:cNvPr id="8" name="TextBox 7"/>
              <p:cNvSpPr txBox="1">
                <a:spLocks noRot="1" noChangeAspect="1" noMove="1" noResize="1" noEditPoints="1" noAdjustHandles="1" noChangeArrowheads="1" noChangeShapeType="1" noTextEdit="1"/>
              </p:cNvSpPr>
              <p:nvPr/>
            </p:nvSpPr>
            <p:spPr>
              <a:xfrm>
                <a:off x="9239269" y="3409070"/>
                <a:ext cx="2911053" cy="710451"/>
              </a:xfrm>
              <a:prstGeom prst="rect">
                <a:avLst/>
              </a:prstGeom>
              <a:blipFill rotWithShape="0">
                <a:blip r:embed="rId6"/>
                <a:stretch>
                  <a:fillRect r="-293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280947" y="5718513"/>
                <a:ext cx="2720296" cy="704295"/>
              </a:xfrm>
              <a:prstGeom prst="rect">
                <a:avLst/>
              </a:prstGeom>
              <a:noFill/>
            </p:spPr>
            <p:txBody>
              <a:bodyPr wrap="none" rtlCol="0">
                <a:spAutoFit/>
              </a:bodyPr>
              <a:lstStyle/>
              <a:p>
                <a14:m>
                  <m:oMath xmlns:m="http://schemas.openxmlformats.org/officeDocument/2006/math">
                    <m:r>
                      <a:rPr lang="en-US" sz="2800" b="0" i="1" smtClean="0">
                        <a:latin typeface="Cambria Math" charset="0"/>
                      </a:rPr>
                      <m:t>𝑒</m:t>
                    </m:r>
                    <m:r>
                      <a:rPr lang="en-US" sz="2800" b="0" i="1" smtClean="0">
                        <a:latin typeface="Cambria Math" charset="0"/>
                      </a:rPr>
                      <m:t>= </m:t>
                    </m:r>
                    <m:f>
                      <m:fPr>
                        <m:ctrlPr>
                          <a:rPr lang="bg-BG" sz="2800" b="0" i="1" smtClean="0">
                            <a:latin typeface="Cambria Math" panose="02040503050406030204" pitchFamily="18" charset="0"/>
                          </a:rPr>
                        </m:ctrlPr>
                      </m:fPr>
                      <m:num>
                        <m:r>
                          <a:rPr lang="en-US" sz="2800" b="0" i="1" smtClean="0">
                            <a:latin typeface="Cambria Math" charset="0"/>
                          </a:rPr>
                          <m:t>19</m:t>
                        </m:r>
                        <m:r>
                          <a:rPr lang="en-US" sz="2800" b="0" i="1" smtClean="0">
                            <a:latin typeface="Cambria Math" charset="0"/>
                          </a:rPr>
                          <m:t>𝑥</m:t>
                        </m:r>
                        <m:r>
                          <a:rPr lang="en-US" sz="2800" b="0" i="1" smtClean="0">
                            <a:latin typeface="Cambria Math" charset="0"/>
                          </a:rPr>
                          <m:t> 26</m:t>
                        </m:r>
                      </m:num>
                      <m:den>
                        <m:r>
                          <a:rPr lang="en-US" sz="2800" b="0" i="1" smtClean="0">
                            <a:latin typeface="Cambria Math" charset="0"/>
                          </a:rPr>
                          <m:t>75</m:t>
                        </m:r>
                      </m:den>
                    </m:f>
                  </m:oMath>
                </a14:m>
                <a:r>
                  <a:rPr lang="en-US" sz="2800" dirty="0"/>
                  <a:t> </a:t>
                </a:r>
                <a:r>
                  <a:rPr lang="en-US" sz="2800" i="1" dirty="0"/>
                  <a:t>= 6.59</a:t>
                </a:r>
              </a:p>
            </p:txBody>
          </p:sp>
        </mc:Choice>
        <mc:Fallback xmlns="">
          <p:sp>
            <p:nvSpPr>
              <p:cNvPr id="9" name="TextBox 8"/>
              <p:cNvSpPr txBox="1">
                <a:spLocks noRot="1" noChangeAspect="1" noMove="1" noResize="1" noEditPoints="1" noAdjustHandles="1" noChangeArrowheads="1" noChangeShapeType="1" noTextEdit="1"/>
              </p:cNvSpPr>
              <p:nvPr/>
            </p:nvSpPr>
            <p:spPr>
              <a:xfrm>
                <a:off x="9280947" y="5718513"/>
                <a:ext cx="2720296" cy="704295"/>
              </a:xfrm>
              <a:prstGeom prst="rect">
                <a:avLst/>
              </a:prstGeom>
              <a:blipFill rotWithShape="0">
                <a:blip r:embed="rId7"/>
                <a:stretch>
                  <a:fillRect r="-3132" b="-11207"/>
                </a:stretch>
              </a:blipFill>
            </p:spPr>
            <p:txBody>
              <a:bodyPr/>
              <a:lstStyle/>
              <a:p>
                <a:r>
                  <a:rPr lang="en-US">
                    <a:noFill/>
                  </a:rPr>
                  <a:t> </a:t>
                </a:r>
              </a:p>
            </p:txBody>
          </p:sp>
        </mc:Fallback>
      </mc:AlternateContent>
    </p:spTree>
    <p:extLst>
      <p:ext uri="{BB962C8B-B14F-4D97-AF65-F5344CB8AC3E}">
        <p14:creationId xmlns:p14="http://schemas.microsoft.com/office/powerpoint/2010/main" val="1588511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Migraine Headache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Using ⍺ = 0.01</a:t>
                </a:r>
              </a:p>
              <a:p>
                <a:r>
                  <a:rPr lang="en-US" dirty="0"/>
                  <a:t>H</a:t>
                </a:r>
                <a:r>
                  <a:rPr lang="en-US" baseline="-25000" dirty="0"/>
                  <a:t>0</a:t>
                </a:r>
                <a:r>
                  <a:rPr lang="en-US" dirty="0"/>
                  <a:t>: The real surgery is no better than the sham surgery for reducing migraine headache</a:t>
                </a:r>
              </a:p>
              <a:p>
                <a:r>
                  <a:rPr lang="en-US" dirty="0"/>
                  <a:t>H</a:t>
                </a:r>
                <a:r>
                  <a:rPr lang="en-US" baseline="-25000" dirty="0"/>
                  <a:t>A</a:t>
                </a:r>
                <a:r>
                  <a:rPr lang="en-US" dirty="0"/>
                  <a:t>: The real surgery is </a:t>
                </a:r>
                <a:r>
                  <a:rPr lang="en-US" b="1" dirty="0"/>
                  <a:t>better</a:t>
                </a:r>
                <a:r>
                  <a:rPr lang="en-US" dirty="0"/>
                  <a:t> than the sham surgery for reducing migraine headache.</a:t>
                </a:r>
              </a:p>
              <a:p>
                <a:endParaRPr lang="en-US" dirty="0"/>
              </a:p>
              <a:p>
                <a14:m>
                  <m:oMath xmlns:m="http://schemas.openxmlformats.org/officeDocument/2006/math">
                    <m:r>
                      <a:rPr lang="en-US" b="0" i="1" smtClean="0">
                        <a:latin typeface="Cambria Math" charset="0"/>
                      </a:rPr>
                      <m:t>𝐻</m:t>
                    </m:r>
                    <m:r>
                      <a:rPr lang="en-US" b="0" i="1" baseline="-25000" smtClean="0">
                        <a:latin typeface="Cambria Math" charset="0"/>
                      </a:rPr>
                      <m:t>0</m:t>
                    </m:r>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Pr</m:t>
                        </m:r>
                      </m:fName>
                      <m:e>
                        <m:d>
                          <m:dPr>
                            <m:begChr m:val="{"/>
                            <m:endChr m:val="}"/>
                            <m:ctrlPr>
                              <a:rPr lang="en-US" b="0" i="1" smtClean="0">
                                <a:latin typeface="Cambria Math" panose="02040503050406030204" pitchFamily="18" charset="0"/>
                              </a:rPr>
                            </m:ctrlPr>
                          </m:dPr>
                          <m:e>
                            <m:r>
                              <a:rPr lang="en-US" b="0" i="1" smtClean="0">
                                <a:latin typeface="Cambria Math" charset="0"/>
                              </a:rPr>
                              <m:t>𝑆𝑢𝑐𝑐𝑒𝑠𝑠</m:t>
                            </m:r>
                          </m:e>
                          <m:e>
                            <m:r>
                              <a:rPr lang="en-US" b="0" i="1" smtClean="0">
                                <a:latin typeface="Cambria Math" charset="0"/>
                              </a:rPr>
                              <m:t>𝑅𝑒𝑎𝑙</m:t>
                            </m:r>
                          </m:e>
                        </m:d>
                      </m:e>
                    </m:func>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Pr</m:t>
                        </m:r>
                      </m:fName>
                      <m:e>
                        <m:d>
                          <m:dPr>
                            <m:begChr m:val="{"/>
                            <m:endChr m:val="}"/>
                            <m:ctrlPr>
                              <a:rPr lang="en-US" b="0" i="1" smtClean="0">
                                <a:latin typeface="Cambria Math" panose="02040503050406030204" pitchFamily="18" charset="0"/>
                              </a:rPr>
                            </m:ctrlPr>
                          </m:dPr>
                          <m:e>
                            <m:r>
                              <a:rPr lang="en-US" b="0" i="1" smtClean="0">
                                <a:latin typeface="Cambria Math" charset="0"/>
                              </a:rPr>
                              <m:t>𝑆𝑢𝑐𝑐𝑒𝑠</m:t>
                            </m:r>
                          </m:e>
                          <m:e>
                            <m:r>
                              <a:rPr lang="en-US" b="0" i="1" smtClean="0">
                                <a:latin typeface="Cambria Math" charset="0"/>
                              </a:rPr>
                              <m:t>𝑆h𝑎𝑚</m:t>
                            </m:r>
                          </m:e>
                        </m:d>
                      </m:e>
                    </m:func>
                  </m:oMath>
                </a14:m>
                <a:endParaRPr lang="en-US" b="0" dirty="0"/>
              </a:p>
              <a:p>
                <a14:m>
                  <m:oMath xmlns:m="http://schemas.openxmlformats.org/officeDocument/2006/math">
                    <m:r>
                      <a:rPr lang="en-US" b="0" i="1" smtClean="0">
                        <a:latin typeface="Cambria Math" charset="0"/>
                      </a:rPr>
                      <m:t>𝐻</m:t>
                    </m:r>
                    <m:r>
                      <a:rPr lang="en-US" b="0" i="1" baseline="-25000" smtClean="0">
                        <a:latin typeface="Cambria Math" charset="0"/>
                      </a:rPr>
                      <m:t>𝐴</m:t>
                    </m:r>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Pr</m:t>
                        </m:r>
                      </m:fName>
                      <m:e>
                        <m:d>
                          <m:dPr>
                            <m:begChr m:val="{"/>
                            <m:endChr m:val="}"/>
                            <m:ctrlPr>
                              <a:rPr lang="en-US" b="0" i="1" smtClean="0">
                                <a:latin typeface="Cambria Math" panose="02040503050406030204" pitchFamily="18" charset="0"/>
                              </a:rPr>
                            </m:ctrlPr>
                          </m:dPr>
                          <m:e>
                            <m:r>
                              <a:rPr lang="en-US" b="0" i="1" smtClean="0">
                                <a:latin typeface="Cambria Math" charset="0"/>
                              </a:rPr>
                              <m:t>𝑆𝑢𝑐𝑐𝑒𝑠𝑠</m:t>
                            </m:r>
                          </m:e>
                          <m:e>
                            <m:r>
                              <a:rPr lang="en-US" b="0" i="1" smtClean="0">
                                <a:latin typeface="Cambria Math" charset="0"/>
                              </a:rPr>
                              <m:t>𝑅𝑒𝑎𝑙</m:t>
                            </m:r>
                          </m:e>
                        </m:d>
                      </m:e>
                    </m:func>
                    <m:r>
                      <a:rPr lang="en-US" b="0" i="1" smtClean="0">
                        <a:latin typeface="Cambria Math" charset="0"/>
                      </a:rPr>
                      <m:t>&gt;</m:t>
                    </m:r>
                    <m:r>
                      <m:rPr>
                        <m:sty m:val="p"/>
                      </m:rPr>
                      <a:rPr lang="en-US" b="0" i="0" smtClean="0">
                        <a:latin typeface="Cambria Math" charset="0"/>
                      </a:rPr>
                      <m:t>Pr</m:t>
                    </m:r>
                    <m:r>
                      <a:rPr lang="en-US" b="0" i="1" smtClean="0">
                        <a:latin typeface="Cambria Math" charset="0"/>
                      </a:rPr>
                      <m:t>⁡{</m:t>
                    </m:r>
                    <m:r>
                      <a:rPr lang="en-US" b="0" i="1" smtClean="0">
                        <a:latin typeface="Cambria Math" charset="0"/>
                      </a:rPr>
                      <m:t>𝑆𝑢𝑐𝑐𝑒𝑠</m:t>
                    </m:r>
                    <m:r>
                      <a:rPr lang="en-US" b="0" i="1" smtClean="0">
                        <a:latin typeface="Cambria Math" charset="0"/>
                      </a:rPr>
                      <m:t>|</m:t>
                    </m:r>
                    <m:r>
                      <a:rPr lang="en-US" b="0" i="1" smtClean="0">
                        <a:latin typeface="Cambria Math" charset="0"/>
                      </a:rPr>
                      <m:t>𝑆h𝑎𝑚</m:t>
                    </m:r>
                    <m:r>
                      <a:rPr lang="en-US" b="0" i="1" smtClean="0">
                        <a:latin typeface="Cambria Math" charset="0"/>
                      </a:rPr>
                      <m:t>}</m:t>
                    </m:r>
                  </m:oMath>
                </a14:m>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661"/>
                </a:stretch>
              </a:blipFill>
            </p:spPr>
            <p:txBody>
              <a:bodyPr/>
              <a:lstStyle/>
              <a:p>
                <a:r>
                  <a:rPr lang="en-US">
                    <a:noFill/>
                  </a:rPr>
                  <a:t> </a:t>
                </a:r>
              </a:p>
            </p:txBody>
          </p:sp>
        </mc:Fallback>
      </mc:AlternateContent>
    </p:spTree>
    <p:extLst>
      <p:ext uri="{BB962C8B-B14F-4D97-AF65-F5344CB8AC3E}">
        <p14:creationId xmlns:p14="http://schemas.microsoft.com/office/powerpoint/2010/main" val="379925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Migraine Headache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To check the directionality if the data, we calculate the estimated probabilities of response:</a:t>
                </a:r>
              </a:p>
              <a:p>
                <a:pPr marL="0" indent="0">
                  <a:buNone/>
                </a:pPr>
                <a:r>
                  <a:rPr lang="en-US"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𝑃</m:t>
                        </m:r>
                      </m:e>
                    </m:acc>
                    <m:r>
                      <a:rPr lang="en-US" b="0" i="1" smtClean="0">
                        <a:latin typeface="Cambria Math" charset="0"/>
                      </a:rPr>
                      <m:t>𝑟</m:t>
                    </m:r>
                    <m:d>
                      <m:dPr>
                        <m:begChr m:val="{"/>
                        <m:endChr m:val="}"/>
                        <m:ctrlPr>
                          <a:rPr lang="en-US" b="0" i="1" smtClean="0">
                            <a:latin typeface="Cambria Math" panose="02040503050406030204" pitchFamily="18" charset="0"/>
                          </a:rPr>
                        </m:ctrlPr>
                      </m:dPr>
                      <m:e>
                        <m:r>
                          <a:rPr lang="en-US" b="0" i="1" smtClean="0">
                            <a:latin typeface="Cambria Math" charset="0"/>
                          </a:rPr>
                          <m:t>𝑆𝑢𝑐𝑐𝑒𝑠𝑠</m:t>
                        </m:r>
                      </m:e>
                      <m:e>
                        <m:r>
                          <a:rPr lang="en-US" b="0" i="1" smtClean="0">
                            <a:latin typeface="Cambria Math" charset="0"/>
                          </a:rPr>
                          <m:t>𝑅𝑒𝑎𝑙</m:t>
                        </m:r>
                      </m:e>
                    </m:d>
                    <m:r>
                      <a:rPr lang="en-US" b="0" i="1" smtClean="0">
                        <a:latin typeface="Cambria Math" charset="0"/>
                      </a:rPr>
                      <m:t>= </m:t>
                    </m:r>
                    <m:f>
                      <m:fPr>
                        <m:ctrlPr>
                          <a:rPr lang="bg-BG" i="1" smtClean="0">
                            <a:latin typeface="Cambria Math" panose="02040503050406030204" pitchFamily="18" charset="0"/>
                          </a:rPr>
                        </m:ctrlPr>
                      </m:fPr>
                      <m:num>
                        <m:r>
                          <a:rPr lang="en-US" b="0" i="1" smtClean="0">
                            <a:latin typeface="Cambria Math" charset="0"/>
                          </a:rPr>
                          <m:t>41</m:t>
                        </m:r>
                      </m:num>
                      <m:den>
                        <m:r>
                          <a:rPr lang="en-US" b="0" i="1" smtClean="0">
                            <a:latin typeface="Cambria Math" charset="0"/>
                          </a:rPr>
                          <m:t>49</m:t>
                        </m:r>
                      </m:den>
                    </m:f>
                    <m:r>
                      <a:rPr lang="en-US" b="0" i="1" smtClean="0">
                        <a:latin typeface="Cambria Math" charset="0"/>
                      </a:rPr>
                      <m:t>=0.837</m:t>
                    </m:r>
                  </m:oMath>
                </a14:m>
                <a:endParaRPr lang="en-US" b="0" dirty="0"/>
              </a:p>
              <a:p>
                <a:pPr marL="0" indent="0">
                  <a:buNone/>
                </a:pPr>
                <a:r>
                  <a:rPr lang="en-US"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𝑃</m:t>
                        </m:r>
                      </m:e>
                    </m:acc>
                    <m:r>
                      <a:rPr lang="en-US" b="0" i="1" smtClean="0">
                        <a:latin typeface="Cambria Math" charset="0"/>
                      </a:rPr>
                      <m:t>𝑟</m:t>
                    </m:r>
                    <m:d>
                      <m:dPr>
                        <m:begChr m:val="{"/>
                        <m:endChr m:val="}"/>
                        <m:ctrlPr>
                          <a:rPr lang="en-US" b="0" i="1" smtClean="0">
                            <a:latin typeface="Cambria Math" panose="02040503050406030204" pitchFamily="18" charset="0"/>
                          </a:rPr>
                        </m:ctrlPr>
                      </m:dPr>
                      <m:e>
                        <m:r>
                          <a:rPr lang="en-US" b="0" i="1" smtClean="0">
                            <a:latin typeface="Cambria Math" charset="0"/>
                          </a:rPr>
                          <m:t>𝑆𝑢𝑐𝑐𝑒𝑠𝑠</m:t>
                        </m:r>
                      </m:e>
                      <m:e>
                        <m:r>
                          <a:rPr lang="en-US" b="0" i="1" smtClean="0">
                            <a:latin typeface="Cambria Math" charset="0"/>
                          </a:rPr>
                          <m:t>𝑆h𝑎𝑚</m:t>
                        </m:r>
                      </m:e>
                    </m:d>
                    <m:r>
                      <a:rPr lang="en-US" b="0" i="1" smtClean="0">
                        <a:latin typeface="Cambria Math" charset="0"/>
                      </a:rPr>
                      <m:t>= </m:t>
                    </m:r>
                    <m:f>
                      <m:fPr>
                        <m:ctrlPr>
                          <a:rPr lang="bg-BG" i="1" smtClean="0">
                            <a:latin typeface="Cambria Math" panose="02040503050406030204" pitchFamily="18" charset="0"/>
                          </a:rPr>
                        </m:ctrlPr>
                      </m:fPr>
                      <m:num>
                        <m:r>
                          <a:rPr lang="en-US" b="0" i="1" smtClean="0">
                            <a:latin typeface="Cambria Math" charset="0"/>
                          </a:rPr>
                          <m:t>15</m:t>
                        </m:r>
                      </m:num>
                      <m:den>
                        <m:r>
                          <a:rPr lang="en-US" b="0" i="1" smtClean="0">
                            <a:latin typeface="Cambria Math" charset="0"/>
                          </a:rPr>
                          <m:t>26</m:t>
                        </m:r>
                      </m:den>
                    </m:f>
                    <m:r>
                      <a:rPr lang="en-US" b="0" i="1" smtClean="0">
                        <a:latin typeface="Cambria Math" charset="0"/>
                      </a:rPr>
                      <m:t>=0.577</m:t>
                    </m:r>
                  </m:oMath>
                </a14:m>
                <a:endParaRPr lang="en-US" b="0" dirty="0"/>
              </a:p>
              <a:p>
                <a:pPr marL="0" indent="0">
                  <a:buNone/>
                </a:pPr>
                <a:r>
                  <a:rPr lang="en-US" dirty="0"/>
                  <a:t>Note that</a:t>
                </a:r>
              </a:p>
              <a:p>
                <a:pPr marL="0" indent="0">
                  <a:buNone/>
                </a:pPr>
                <a:r>
                  <a:rPr lang="en-US"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𝑃</m:t>
                        </m:r>
                      </m:e>
                    </m:acc>
                    <m:r>
                      <a:rPr lang="en-US" b="0" i="1" smtClean="0">
                        <a:latin typeface="Cambria Math" charset="0"/>
                      </a:rPr>
                      <m:t>𝑟</m:t>
                    </m:r>
                    <m:d>
                      <m:dPr>
                        <m:begChr m:val="{"/>
                        <m:endChr m:val="}"/>
                        <m:ctrlPr>
                          <a:rPr lang="en-US" b="0" i="1" smtClean="0">
                            <a:latin typeface="Cambria Math" panose="02040503050406030204" pitchFamily="18" charset="0"/>
                          </a:rPr>
                        </m:ctrlPr>
                      </m:dPr>
                      <m:e>
                        <m:r>
                          <a:rPr lang="en-US" b="0" i="1" smtClean="0">
                            <a:latin typeface="Cambria Math" charset="0"/>
                          </a:rPr>
                          <m:t>𝑆𝑢𝑐𝑐𝑒𝑠𝑠</m:t>
                        </m:r>
                      </m:e>
                      <m:e>
                        <m:r>
                          <a:rPr lang="en-US" b="0" i="1" smtClean="0">
                            <a:latin typeface="Cambria Math" charset="0"/>
                          </a:rPr>
                          <m:t>𝑅𝑒𝑎𝑙</m:t>
                        </m:r>
                      </m:e>
                    </m:d>
                    <m:r>
                      <a:rPr lang="en-US" b="0" i="1" smtClean="0">
                        <a:latin typeface="Cambria Math" charset="0"/>
                      </a:rPr>
                      <m:t>&gt;</m:t>
                    </m:r>
                    <m:r>
                      <m:rPr>
                        <m:nor/>
                      </m:rPr>
                      <a:rPr lang="en-US" dirty="0" smtClean="0"/>
                      <m:t>	</m:t>
                    </m:r>
                    <m:acc>
                      <m:accPr>
                        <m:chr m:val="̂"/>
                        <m:ctrlPr>
                          <a:rPr lang="en-US" i="1" smtClean="0">
                            <a:latin typeface="Cambria Math" panose="02040503050406030204" pitchFamily="18" charset="0"/>
                          </a:rPr>
                        </m:ctrlPr>
                      </m:accPr>
                      <m:e>
                        <m:r>
                          <a:rPr lang="en-US" b="0" i="1" smtClean="0">
                            <a:latin typeface="Cambria Math" charset="0"/>
                          </a:rPr>
                          <m:t>𝑃</m:t>
                        </m:r>
                      </m:e>
                    </m:acc>
                    <m:r>
                      <a:rPr lang="en-US" b="0" i="1" smtClean="0">
                        <a:latin typeface="Cambria Math" charset="0"/>
                      </a:rPr>
                      <m:t>𝑟</m:t>
                    </m:r>
                    <m:d>
                      <m:dPr>
                        <m:begChr m:val="{"/>
                        <m:endChr m:val="}"/>
                        <m:ctrlPr>
                          <a:rPr lang="en-US" b="0" i="1" smtClean="0">
                            <a:latin typeface="Cambria Math" panose="02040503050406030204" pitchFamily="18" charset="0"/>
                          </a:rPr>
                        </m:ctrlPr>
                      </m:dPr>
                      <m:e>
                        <m:r>
                          <a:rPr lang="en-US" b="0" i="1" smtClean="0">
                            <a:latin typeface="Cambria Math" charset="0"/>
                          </a:rPr>
                          <m:t>𝑆𝑢𝑐𝑐𝑒𝑠𝑠</m:t>
                        </m:r>
                      </m:e>
                      <m:e>
                        <m:r>
                          <a:rPr lang="en-US" b="0" i="1" smtClean="0">
                            <a:latin typeface="Cambria Math" charset="0"/>
                          </a:rPr>
                          <m:t>𝑆h𝑎𝑚</m:t>
                        </m:r>
                      </m:e>
                    </m:d>
                  </m:oMath>
                </a14:m>
                <a:endParaRPr lang="en-US" i="1" dirty="0"/>
              </a:p>
              <a:p>
                <a:pPr marL="0" indent="0">
                  <a:buNone/>
                </a:pPr>
                <a:endParaRPr lang="en-US" dirty="0"/>
              </a:p>
              <a:p>
                <a:pPr marL="0" indent="0">
                  <a:buNone/>
                </a:pPr>
                <a:r>
                  <a:rPr lang="en-US" dirty="0"/>
                  <a:t>Thus, the data does deviate from H</a:t>
                </a:r>
                <a:r>
                  <a:rPr lang="en-US" baseline="-25000" dirty="0"/>
                  <a:t>0</a:t>
                </a:r>
                <a:r>
                  <a:rPr lang="en-US" dirty="0"/>
                  <a:t> in the direction of specified by H</a:t>
                </a:r>
                <a:r>
                  <a:rPr lang="en-US" baseline="-25000" dirty="0"/>
                  <a:t>A</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b="-2801"/>
                </a:stretch>
              </a:blipFill>
            </p:spPr>
            <p:txBody>
              <a:bodyPr/>
              <a:lstStyle/>
              <a:p>
                <a:r>
                  <a:rPr lang="en-US">
                    <a:noFill/>
                  </a:rPr>
                  <a:t> </a:t>
                </a:r>
              </a:p>
            </p:txBody>
          </p:sp>
        </mc:Fallback>
      </mc:AlternateContent>
      <p:pic>
        <p:nvPicPr>
          <p:cNvPr id="4" name="Picture 17" descr="387_Table_10-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5505" y="218358"/>
            <a:ext cx="4212822" cy="161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1869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Migraine Headache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5032375"/>
              </a:xfrm>
            </p:spPr>
            <p:txBody>
              <a:bodyPr>
                <a:normAutofit/>
              </a:bodyPr>
              <a:lstStyle/>
              <a:p>
                <a:r>
                  <a:rPr lang="en-US" dirty="0"/>
                  <a:t>Now calculate the Chi-square statistic</a:t>
                </a:r>
              </a:p>
              <a:p>
                <a:endParaRPr lang="en-US" dirty="0"/>
              </a:p>
              <a:p>
                <a:endParaRPr lang="en-US" dirty="0"/>
              </a:p>
              <a:p>
                <a:endParaRPr lang="en-US" dirty="0"/>
              </a:p>
              <a:p>
                <a:endParaRPr lang="en-US" dirty="0"/>
              </a:p>
              <a:p>
                <a:endParaRPr lang="en-US" dirty="0"/>
              </a:p>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charset="0"/>
                          </a:rPr>
                          <m:t>𝑋</m:t>
                        </m:r>
                      </m:e>
                      <m:sub>
                        <m:r>
                          <a:rPr lang="en-US" b="0" i="1" smtClean="0">
                            <a:latin typeface="Cambria Math" charset="0"/>
                          </a:rPr>
                          <m:t>𝑠</m:t>
                        </m:r>
                      </m:sub>
                      <m:sup>
                        <m:r>
                          <a:rPr lang="en-US" b="0" i="1" smtClean="0">
                            <a:latin typeface="Cambria Math" charset="0"/>
                          </a:rPr>
                          <m:t>2</m:t>
                        </m:r>
                      </m:sup>
                    </m:sSubSup>
                    <m:r>
                      <a:rPr lang="en-US" b="0" i="1" smtClean="0">
                        <a:latin typeface="Cambria Math" charset="0"/>
                      </a:rPr>
                      <m:t>=</m:t>
                    </m:r>
                    <m:nary>
                      <m:naryPr>
                        <m:chr m:val="∑"/>
                        <m:ctrlPr>
                          <a:rPr lang="is-IS"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4</m:t>
                        </m:r>
                      </m:sup>
                      <m:e>
                        <m:f>
                          <m:fPr>
                            <m:ctrlPr>
                              <a:rPr lang="bg-BG"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charset="0"/>
                                  </a:rPr>
                                  <m:t>𝑜</m:t>
                                </m:r>
                                <m:r>
                                  <a:rPr lang="en-US" b="0" i="1" baseline="-25000" smtClean="0">
                                    <a:latin typeface="Cambria Math" charset="0"/>
                                  </a:rPr>
                                  <m:t>𝑖</m:t>
                                </m:r>
                                <m:r>
                                  <a:rPr lang="en-US" b="0" i="1" smtClean="0">
                                    <a:latin typeface="Cambria Math" charset="0"/>
                                  </a:rPr>
                                  <m:t> −</m:t>
                                </m:r>
                                <m:r>
                                  <a:rPr lang="en-US" b="0" i="1" smtClean="0">
                                    <a:latin typeface="Cambria Math" charset="0"/>
                                  </a:rPr>
                                  <m:t>𝑒𝑖</m:t>
                                </m:r>
                              </m:e>
                            </m:d>
                            <m:r>
                              <a:rPr lang="en-US" b="0" i="1" baseline="30000" smtClean="0">
                                <a:latin typeface="Cambria Math" charset="0"/>
                              </a:rPr>
                              <m:t>2</m:t>
                            </m:r>
                          </m:num>
                          <m:den>
                            <m:r>
                              <a:rPr lang="en-US" b="0" i="1" smtClean="0">
                                <a:latin typeface="Cambria Math" charset="0"/>
                              </a:rPr>
                              <m:t>𝑒</m:t>
                            </m:r>
                            <m:r>
                              <a:rPr lang="en-US" b="0" i="1" baseline="-25000" smtClean="0">
                                <a:latin typeface="Cambria Math" charset="0"/>
                              </a:rPr>
                              <m:t>𝑖</m:t>
                            </m:r>
                          </m:den>
                        </m:f>
                      </m:e>
                    </m:nary>
                  </m:oMath>
                </a14:m>
                <a:endParaRPr lang="en-US" dirty="0"/>
              </a:p>
              <a:p>
                <a:endParaRPr lang="en-US" dirty="0"/>
              </a:p>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charset="0"/>
                          </a:rPr>
                          <m:t>𝑥</m:t>
                        </m:r>
                      </m:e>
                      <m:sub>
                        <m:r>
                          <a:rPr lang="en-US" b="0" i="1" smtClean="0">
                            <a:latin typeface="Cambria Math" charset="0"/>
                          </a:rPr>
                          <m:t>𝑠</m:t>
                        </m:r>
                      </m:sub>
                      <m:sup>
                        <m:r>
                          <a:rPr lang="en-US" b="0" i="1" smtClean="0">
                            <a:latin typeface="Cambria Math" charset="0"/>
                          </a:rPr>
                          <m:t>2</m:t>
                        </m:r>
                      </m:sup>
                    </m:sSubSup>
                    <m:r>
                      <a:rPr lang="en-US" b="0" i="1" smtClean="0">
                        <a:latin typeface="Cambria Math" charset="0"/>
                      </a:rPr>
                      <m:t>= </m:t>
                    </m:r>
                    <m:f>
                      <m:fPr>
                        <m:ctrlPr>
                          <a:rPr lang="bg-BG"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charset="0"/>
                              </a:rPr>
                              <m:t>41−36.59</m:t>
                            </m:r>
                          </m:e>
                        </m:d>
                        <m:r>
                          <a:rPr lang="en-US" b="0" i="1" baseline="30000" smtClean="0">
                            <a:latin typeface="Cambria Math" charset="0"/>
                          </a:rPr>
                          <m:t>2</m:t>
                        </m:r>
                      </m:num>
                      <m:den>
                        <m:r>
                          <a:rPr lang="en-US" b="0" i="1" smtClean="0">
                            <a:latin typeface="Cambria Math" charset="0"/>
                          </a:rPr>
                          <m:t>36.59</m:t>
                        </m:r>
                      </m:den>
                    </m:f>
                    <m:r>
                      <a:rPr lang="en-US" b="0" i="1" smtClean="0">
                        <a:latin typeface="Cambria Math" charset="0"/>
                      </a:rPr>
                      <m:t>+ </m:t>
                    </m:r>
                    <m:f>
                      <m:fPr>
                        <m:ctrlPr>
                          <a:rPr lang="bg-BG"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charset="0"/>
                              </a:rPr>
                              <m:t>15−19.41</m:t>
                            </m:r>
                          </m:e>
                        </m:d>
                        <m:r>
                          <a:rPr lang="en-US" b="0" i="1" baseline="30000" smtClean="0">
                            <a:latin typeface="Cambria Math" charset="0"/>
                          </a:rPr>
                          <m:t>2</m:t>
                        </m:r>
                      </m:num>
                      <m:den>
                        <m:r>
                          <a:rPr lang="en-US" b="0" i="1" smtClean="0">
                            <a:latin typeface="Cambria Math" charset="0"/>
                          </a:rPr>
                          <m:t>19.41</m:t>
                        </m:r>
                      </m:den>
                    </m:f>
                    <m:r>
                      <a:rPr lang="en-US" b="0" i="1" smtClean="0">
                        <a:latin typeface="Cambria Math" charset="0"/>
                      </a:rPr>
                      <m:t>+ </m:t>
                    </m:r>
                    <m:f>
                      <m:fPr>
                        <m:ctrlPr>
                          <a:rPr lang="bg-BG"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charset="0"/>
                              </a:rPr>
                              <m:t>8−12.41</m:t>
                            </m:r>
                          </m:e>
                        </m:d>
                        <m:r>
                          <a:rPr lang="en-US" b="0" i="1" baseline="30000" smtClean="0">
                            <a:latin typeface="Cambria Math" charset="0"/>
                          </a:rPr>
                          <m:t>2</m:t>
                        </m:r>
                      </m:num>
                      <m:den>
                        <m:r>
                          <a:rPr lang="en-US" b="0" i="1" smtClean="0">
                            <a:latin typeface="Cambria Math" charset="0"/>
                          </a:rPr>
                          <m:t>12.41</m:t>
                        </m:r>
                      </m:den>
                    </m:f>
                    <m:r>
                      <a:rPr lang="en-US" b="0" i="1" smtClean="0">
                        <a:latin typeface="Cambria Math" charset="0"/>
                      </a:rPr>
                      <m:t> + </m:t>
                    </m:r>
                    <m:f>
                      <m:fPr>
                        <m:ctrlPr>
                          <a:rPr lang="bg-BG"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charset="0"/>
                              </a:rPr>
                              <m:t>11−6.59</m:t>
                            </m:r>
                          </m:e>
                        </m:d>
                        <m:r>
                          <a:rPr lang="en-US" b="0" i="1" baseline="30000" smtClean="0">
                            <a:latin typeface="Cambria Math" charset="0"/>
                          </a:rPr>
                          <m:t>2</m:t>
                        </m:r>
                      </m:num>
                      <m:den>
                        <m:r>
                          <a:rPr lang="en-US" b="0" i="1" smtClean="0">
                            <a:latin typeface="Cambria Math" charset="0"/>
                          </a:rPr>
                          <m:t>6.59</m:t>
                        </m:r>
                      </m:den>
                    </m:f>
                    <m:r>
                      <a:rPr lang="en-US" b="0" i="1" smtClean="0">
                        <a:latin typeface="Cambria Math" charset="0"/>
                      </a:rPr>
                      <m:t>=6.06</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5032375"/>
              </a:xfrm>
              <a:blipFill rotWithShape="0">
                <a:blip r:embed="rId2"/>
                <a:stretch>
                  <a:fillRect l="-1043" t="-1937"/>
                </a:stretch>
              </a:blipFill>
            </p:spPr>
            <p:txBody>
              <a:bodyPr/>
              <a:lstStyle/>
              <a:p>
                <a:r>
                  <a:rPr lang="en-US">
                    <a:noFill/>
                  </a:rPr>
                  <a:t> </a:t>
                </a:r>
              </a:p>
            </p:txBody>
          </p:sp>
        </mc:Fallback>
      </mc:AlternateContent>
      <p:pic>
        <p:nvPicPr>
          <p:cNvPr id="4" name="Picture 12" descr="388_Table_1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41347"/>
            <a:ext cx="6897354" cy="218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07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Sports</a:t>
            </a:r>
          </a:p>
        </p:txBody>
      </p:sp>
      <p:sp>
        <p:nvSpPr>
          <p:cNvPr id="4" name="TextBox 3"/>
          <p:cNvSpPr txBox="1"/>
          <p:nvPr/>
        </p:nvSpPr>
        <p:spPr>
          <a:xfrm>
            <a:off x="439615" y="3305908"/>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2"/>
          <a:stretch>
            <a:fillRect/>
          </a:stretch>
        </p:blipFill>
        <p:spPr>
          <a:xfrm>
            <a:off x="3358375" y="558800"/>
            <a:ext cx="7772400" cy="4699000"/>
          </a:xfrm>
          <a:prstGeom prst="rect">
            <a:avLst/>
          </a:prstGeom>
        </p:spPr>
      </p:pic>
      <p:sp>
        <p:nvSpPr>
          <p:cNvPr id="3" name="TextBox 2">
            <a:extLst>
              <a:ext uri="{FF2B5EF4-FFF2-40B4-BE49-F238E27FC236}">
                <a16:creationId xmlns:a16="http://schemas.microsoft.com/office/drawing/2014/main" id="{B0A61FF9-D9CE-2945-8F2A-07509C69CE9E}"/>
              </a:ext>
            </a:extLst>
          </p:cNvPr>
          <p:cNvSpPr txBox="1"/>
          <p:nvPr/>
        </p:nvSpPr>
        <p:spPr>
          <a:xfrm>
            <a:off x="817411" y="5475544"/>
            <a:ext cx="11374589" cy="105548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200" dirty="0">
                <a:solidFill>
                  <a:srgbClr val="00B050"/>
                </a:solidFill>
              </a:rPr>
              <a:t>Does the data seem to come from similar populations, that is do the two have the same shape?</a:t>
            </a:r>
          </a:p>
          <a:p>
            <a:pPr marL="285750" indent="-285750">
              <a:lnSpc>
                <a:spcPct val="150000"/>
              </a:lnSpc>
              <a:buFont typeface="Arial" panose="020B0604020202020204" pitchFamily="34" charset="0"/>
              <a:buChar char="•"/>
            </a:pPr>
            <a:r>
              <a:rPr lang="en-US" sz="2200" dirty="0">
                <a:solidFill>
                  <a:srgbClr val="00B050"/>
                </a:solidFill>
              </a:rPr>
              <a:t>Does the data seem to have similar center, similar spread?</a:t>
            </a:r>
          </a:p>
        </p:txBody>
      </p:sp>
    </p:spTree>
    <p:extLst>
      <p:ext uri="{BB962C8B-B14F-4D97-AF65-F5344CB8AC3E}">
        <p14:creationId xmlns:p14="http://schemas.microsoft.com/office/powerpoint/2010/main" val="2089797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Migraine Headache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1113168" cy="4351338"/>
              </a:xfrm>
            </p:spPr>
            <p:txBody>
              <a:bodyPr>
                <a:normAutofit/>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charset="0"/>
                          </a:rPr>
                          <m:t>𝑋</m:t>
                        </m:r>
                      </m:e>
                      <m:sub>
                        <m:r>
                          <a:rPr lang="en-US" b="0" i="1" smtClean="0">
                            <a:latin typeface="Cambria Math" charset="0"/>
                          </a:rPr>
                          <m:t>𝑠</m:t>
                        </m:r>
                      </m:sub>
                      <m:sup>
                        <m:r>
                          <a:rPr lang="en-US" b="0" i="1" smtClean="0">
                            <a:latin typeface="Cambria Math" charset="0"/>
                          </a:rPr>
                          <m:t>2</m:t>
                        </m:r>
                      </m:sup>
                    </m:sSubSup>
                  </m:oMath>
                </a14:m>
                <a:r>
                  <a:rPr lang="en-US" dirty="0"/>
                  <a:t> = 6.06</a:t>
                </a:r>
              </a:p>
              <a:p>
                <a:r>
                  <a:rPr lang="en-US" dirty="0"/>
                  <a:t>From </a:t>
                </a:r>
                <a:r>
                  <a:rPr lang="en-US" dirty="0">
                    <a:solidFill>
                      <a:srgbClr val="FF0000"/>
                    </a:solidFill>
                  </a:rPr>
                  <a:t>Table 9 (</a:t>
                </a:r>
                <a:r>
                  <a:rPr lang="en-US" dirty="0" err="1">
                    <a:solidFill>
                      <a:srgbClr val="FF0000"/>
                    </a:solidFill>
                  </a:rPr>
                  <a:t>zie</a:t>
                </a:r>
                <a:r>
                  <a:rPr lang="en-US" dirty="0">
                    <a:solidFill>
                      <a:srgbClr val="FF0000"/>
                    </a:solidFill>
                  </a:rPr>
                  <a:t> BB)</a:t>
                </a:r>
                <a:r>
                  <a:rPr lang="en-US" dirty="0"/>
                  <a:t> with </a:t>
                </a:r>
                <a:r>
                  <a:rPr lang="en-US" dirty="0" err="1"/>
                  <a:t>df</a:t>
                </a:r>
                <a:r>
                  <a:rPr lang="en-US" dirty="0"/>
                  <a:t> = 1, we find that</a:t>
                </a:r>
                <a14:m>
                  <m:oMath xmlns:m="http://schemas.openxmlformats.org/officeDocument/2006/math">
                    <m:sSubSup>
                      <m:sSubSupPr>
                        <m:ctrlPr>
                          <a:rPr lang="en-US" i="1">
                            <a:latin typeface="Cambria Math" panose="02040503050406030204" pitchFamily="18" charset="0"/>
                          </a:rPr>
                        </m:ctrlPr>
                      </m:sSubSupPr>
                      <m:e>
                        <m:r>
                          <a:rPr lang="en-US" i="1">
                            <a:latin typeface="Cambria Math" charset="0"/>
                          </a:rPr>
                          <m:t>𝑋</m:t>
                        </m:r>
                      </m:e>
                      <m:sub>
                        <m:r>
                          <a:rPr lang="en-US" i="1">
                            <a:latin typeface="Cambria Math" charset="0"/>
                          </a:rPr>
                          <m:t>𝑠</m:t>
                        </m:r>
                      </m:sub>
                      <m:sup>
                        <m:r>
                          <a:rPr lang="en-US" i="1">
                            <a:latin typeface="Cambria Math" charset="0"/>
                          </a:rPr>
                          <m:t>2</m:t>
                        </m:r>
                      </m:sup>
                    </m:sSubSup>
                  </m:oMath>
                </a14:m>
                <a:r>
                  <a:rPr lang="en-US" dirty="0"/>
                  <a:t> = 6.06 </a:t>
                </a:r>
                <a:r>
                  <a:rPr lang="en-US" dirty="0" err="1"/>
                  <a:t>fals</a:t>
                </a:r>
                <a:r>
                  <a:rPr lang="en-US" dirty="0"/>
                  <a:t> between:</a:t>
                </a:r>
              </a:p>
              <a:p>
                <a:pPr marL="0" indent="0">
                  <a:buNone/>
                </a:pPr>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charset="0"/>
                          </a:rPr>
                          <m:t>𝑋</m:t>
                        </m:r>
                      </m:e>
                      <m:sub>
                        <m:r>
                          <a:rPr lang="en-US" b="0" i="1" smtClean="0">
                            <a:latin typeface="Cambria Math" charset="0"/>
                          </a:rPr>
                          <m:t>1,0.02</m:t>
                        </m:r>
                      </m:sub>
                      <m:sup>
                        <m:r>
                          <a:rPr lang="en-US" b="0" i="1" smtClean="0">
                            <a:latin typeface="Cambria Math" charset="0"/>
                          </a:rPr>
                          <m:t>2</m:t>
                        </m:r>
                      </m:sup>
                    </m:sSubSup>
                    <m:r>
                      <a:rPr lang="en-US" b="0" i="1" smtClean="0">
                        <a:latin typeface="Cambria Math" charset="0"/>
                      </a:rPr>
                      <m:t>=5.41 </m:t>
                    </m:r>
                    <m:r>
                      <m:rPr>
                        <m:sty m:val="p"/>
                      </m:rPr>
                      <a:rPr lang="en-US" b="0" i="0" smtClean="0">
                        <a:latin typeface="Cambria Math" charset="0"/>
                      </a:rPr>
                      <m:t>and</m:t>
                    </m:r>
                    <m:sSubSup>
                      <m:sSubSupPr>
                        <m:ctrlPr>
                          <a:rPr lang="en-US" i="1" smtClean="0">
                            <a:latin typeface="Cambria Math" panose="02040503050406030204" pitchFamily="18" charset="0"/>
                          </a:rPr>
                        </m:ctrlPr>
                      </m:sSubSupPr>
                      <m:e>
                        <m:r>
                          <a:rPr lang="en-US" b="0" i="1" smtClean="0">
                            <a:latin typeface="Cambria Math" charset="0"/>
                          </a:rPr>
                          <m:t> </m:t>
                        </m:r>
                        <m:r>
                          <a:rPr lang="en-US" b="0" i="1" smtClean="0">
                            <a:latin typeface="Cambria Math" charset="0"/>
                          </a:rPr>
                          <m:t>𝑋</m:t>
                        </m:r>
                      </m:e>
                      <m:sub>
                        <m:r>
                          <a:rPr lang="en-US" b="0" i="1" smtClean="0">
                            <a:latin typeface="Cambria Math" charset="0"/>
                          </a:rPr>
                          <m:t>1,0.01</m:t>
                        </m:r>
                      </m:sub>
                      <m:sup>
                        <m:r>
                          <a:rPr lang="en-US" b="0" i="1" smtClean="0">
                            <a:latin typeface="Cambria Math" charset="0"/>
                          </a:rPr>
                          <m:t>2</m:t>
                        </m:r>
                      </m:sup>
                    </m:sSubSup>
                    <m:r>
                      <a:rPr lang="en-US" b="0" i="1" smtClean="0">
                        <a:latin typeface="Cambria Math" charset="0"/>
                      </a:rPr>
                      <m:t>=6.63.</m:t>
                    </m:r>
                  </m:oMath>
                </a14:m>
                <a:endParaRPr lang="en-US" b="0" dirty="0"/>
              </a:p>
              <a:p>
                <a:r>
                  <a:rPr lang="en-US" dirty="0"/>
                  <a:t>Since our test was directional we multiply the found P-values value by ½</a:t>
                </a:r>
              </a:p>
              <a:p>
                <a:r>
                  <a:rPr lang="en-US" dirty="0"/>
                  <a:t>So, we have 0.005 &lt; P-value &lt; 0.01</a:t>
                </a:r>
              </a:p>
              <a:p>
                <a:r>
                  <a:rPr lang="en-US" dirty="0"/>
                  <a:t>Then significance level is smaller then the chosen ⍺ = 0.01</a:t>
                </a:r>
              </a:p>
              <a:p>
                <a:r>
                  <a:rPr lang="en-US" dirty="0"/>
                  <a:t>Thus we reject H</a:t>
                </a:r>
                <a:r>
                  <a:rPr lang="en-US" baseline="-25000" dirty="0"/>
                  <a:t>0</a:t>
                </a:r>
                <a:r>
                  <a:rPr lang="en-US" dirty="0"/>
                  <a:t> and find that the data provide sufficient evidence to conclude that real surgery is better than the sham surgery for reducing migraine headache.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1113168" cy="4351338"/>
              </a:xfrm>
              <a:blipFill>
                <a:blip r:embed="rId2"/>
                <a:stretch>
                  <a:fillRect l="-913" t="-2632" b="-3801"/>
                </a:stretch>
              </a:blipFill>
            </p:spPr>
            <p:txBody>
              <a:bodyPr/>
              <a:lstStyle/>
              <a:p>
                <a:r>
                  <a:rPr lang="en-US">
                    <a:noFill/>
                  </a:rPr>
                  <a:t> </a:t>
                </a:r>
              </a:p>
            </p:txBody>
          </p:sp>
        </mc:Fallback>
      </mc:AlternateContent>
    </p:spTree>
    <p:extLst>
      <p:ext uri="{BB962C8B-B14F-4D97-AF65-F5344CB8AC3E}">
        <p14:creationId xmlns:p14="http://schemas.microsoft.com/office/powerpoint/2010/main" val="989887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8455"/>
          <a:stretch/>
        </p:blipFill>
        <p:spPr>
          <a:xfrm>
            <a:off x="266699" y="2097741"/>
            <a:ext cx="11553571" cy="3470301"/>
          </a:xfrm>
          <a:prstGeom prst="rect">
            <a:avLst/>
          </a:prstGeom>
        </p:spPr>
      </p:pic>
      <p:sp>
        <p:nvSpPr>
          <p:cNvPr id="5" name="Title 1"/>
          <p:cNvSpPr>
            <a:spLocks noGrp="1"/>
          </p:cNvSpPr>
          <p:nvPr>
            <p:ph type="title"/>
          </p:nvPr>
        </p:nvSpPr>
        <p:spPr>
          <a:xfrm>
            <a:off x="838200" y="365125"/>
            <a:ext cx="10515600" cy="1325563"/>
          </a:xfrm>
        </p:spPr>
        <p:txBody>
          <a:bodyPr/>
          <a:lstStyle/>
          <a:p>
            <a:r>
              <a:rPr lang="en-US" dirty="0">
                <a:solidFill>
                  <a:schemeClr val="accent1">
                    <a:lumMod val="75000"/>
                  </a:schemeClr>
                </a:solidFill>
              </a:rPr>
              <a:t>Migraine Headache</a:t>
            </a:r>
          </a:p>
        </p:txBody>
      </p:sp>
    </p:spTree>
    <p:extLst>
      <p:ext uri="{BB962C8B-B14F-4D97-AF65-F5344CB8AC3E}">
        <p14:creationId xmlns:p14="http://schemas.microsoft.com/office/powerpoint/2010/main" val="873796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Illustrations of the null hypothesis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63580"/>
                <a:ext cx="10515600" cy="5494420"/>
              </a:xfrm>
            </p:spPr>
            <p:txBody>
              <a:bodyPr>
                <a:normAutofit lnSpcReduction="10000"/>
              </a:bodyPr>
              <a:lstStyle/>
              <a:p>
                <a:r>
                  <a:rPr lang="en-US" dirty="0"/>
                  <a:t>If sample conditional probabilities are equal, then </a:t>
                </a:r>
                <a14:m>
                  <m:oMath xmlns:m="http://schemas.openxmlformats.org/officeDocument/2006/math">
                    <m:r>
                      <m:rPr>
                        <m:sty m:val="p"/>
                      </m:rPr>
                      <a:rPr lang="en-US" b="0" i="0" smtClean="0">
                        <a:latin typeface="Cambria Math" charset="0"/>
                      </a:rPr>
                      <m:t>value</m:t>
                    </m:r>
                    <m:r>
                      <a:rPr lang="en-US" b="0" i="0" smtClean="0">
                        <a:latin typeface="Cambria Math" charset="0"/>
                      </a:rPr>
                      <m:t> </m:t>
                    </m:r>
                    <m:r>
                      <m:rPr>
                        <m:sty m:val="p"/>
                      </m:rPr>
                      <a:rPr lang="en-US" b="0" i="0" smtClean="0">
                        <a:latin typeface="Cambria Math" charset="0"/>
                      </a:rPr>
                      <m:t>of</m:t>
                    </m:r>
                    <m:r>
                      <a:rPr lang="en-US" b="0" i="0" smtClean="0">
                        <a:latin typeface="Cambria Math" charset="0"/>
                      </a:rPr>
                      <m:t> </m:t>
                    </m:r>
                    <m:sSubSup>
                      <m:sSubSupPr>
                        <m:ctrlPr>
                          <a:rPr lang="en-US" i="1" smtClean="0">
                            <a:latin typeface="Cambria Math" panose="02040503050406030204" pitchFamily="18" charset="0"/>
                          </a:rPr>
                        </m:ctrlPr>
                      </m:sSubSupPr>
                      <m:e>
                        <m:r>
                          <a:rPr lang="en-US" b="0" i="1" smtClean="0">
                            <a:latin typeface="Cambria Math" charset="0"/>
                          </a:rPr>
                          <m:t>𝑋</m:t>
                        </m:r>
                      </m:e>
                      <m:sub>
                        <m:r>
                          <a:rPr lang="en-US" b="0" i="1" smtClean="0">
                            <a:latin typeface="Cambria Math" charset="0"/>
                          </a:rPr>
                          <m:t>𝑠</m:t>
                        </m:r>
                      </m:sub>
                      <m:sup>
                        <m:r>
                          <a:rPr lang="en-US" b="0" i="1" smtClean="0">
                            <a:latin typeface="Cambria Math" charset="0"/>
                          </a:rPr>
                          <m:t>2</m:t>
                        </m:r>
                      </m:sup>
                    </m:sSubSup>
                  </m:oMath>
                </a14:m>
                <a:r>
                  <a:rPr lang="en-US" dirty="0"/>
                  <a:t> is zero.</a:t>
                </a:r>
              </a:p>
              <a:p>
                <a:endParaRPr lang="en-US" dirty="0"/>
              </a:p>
              <a:p>
                <a:endParaRPr lang="en-US" dirty="0"/>
              </a:p>
              <a:p>
                <a:endParaRPr lang="en-US" dirty="0"/>
              </a:p>
              <a:p>
                <a:endParaRPr lang="en-US" dirty="0"/>
              </a:p>
              <a:p>
                <a:endParaRPr lang="en-US" dirty="0"/>
              </a:p>
              <a:p>
                <a14:m>
                  <m:oMath xmlns:m="http://schemas.openxmlformats.org/officeDocument/2006/math">
                    <m:r>
                      <a:rPr lang="en-US" b="0" i="1" smtClean="0">
                        <a:latin typeface="Cambria Math" charset="0"/>
                      </a:rPr>
                      <m:t>𝐻</m:t>
                    </m:r>
                    <m:r>
                      <a:rPr lang="en-US" b="0" i="1" baseline="-25000" smtClean="0">
                        <a:latin typeface="Cambria Math" charset="0"/>
                      </a:rPr>
                      <m:t>0</m:t>
                    </m:r>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Pr</m:t>
                        </m:r>
                      </m:fName>
                      <m:e>
                        <m:d>
                          <m:dPr>
                            <m:begChr m:val="{"/>
                            <m:endChr m:val="}"/>
                            <m:ctrlPr>
                              <a:rPr lang="en-US" b="0" i="1" smtClean="0">
                                <a:latin typeface="Cambria Math" panose="02040503050406030204" pitchFamily="18" charset="0"/>
                              </a:rPr>
                            </m:ctrlPr>
                          </m:dPr>
                          <m:e>
                            <m:r>
                              <a:rPr lang="en-US" b="0" i="1" smtClean="0">
                                <a:latin typeface="Cambria Math" charset="0"/>
                              </a:rPr>
                              <m:t>𝐻𝐼𝑉</m:t>
                            </m:r>
                            <m:r>
                              <a:rPr lang="en-US" b="0" i="1" smtClean="0">
                                <a:latin typeface="Cambria Math" charset="0"/>
                              </a:rPr>
                              <m:t> </m:t>
                            </m:r>
                            <m:r>
                              <a:rPr lang="en-US" b="0" i="1" smtClean="0">
                                <a:latin typeface="Cambria Math" charset="0"/>
                              </a:rPr>
                              <m:t>𝑡𝑒𝑠𝑡</m:t>
                            </m:r>
                          </m:e>
                          <m:e>
                            <m:r>
                              <a:rPr lang="en-US" b="0" i="1" smtClean="0">
                                <a:latin typeface="Cambria Math" charset="0"/>
                              </a:rPr>
                              <m:t>𝐹𝑒𝑚𝑎𝑙𝑒</m:t>
                            </m:r>
                          </m:e>
                        </m:d>
                      </m:e>
                    </m:func>
                    <m:r>
                      <a:rPr lang="en-US" b="0" i="1" smtClean="0">
                        <a:latin typeface="Cambria Math" charset="0"/>
                      </a:rPr>
                      <m:t>=</m:t>
                    </m:r>
                    <m:r>
                      <m:rPr>
                        <m:sty m:val="p"/>
                      </m:rPr>
                      <a:rPr lang="en-US" b="0" i="0" smtClean="0">
                        <a:latin typeface="Cambria Math" charset="0"/>
                      </a:rPr>
                      <m:t>Pr</m:t>
                    </m:r>
                    <m:r>
                      <a:rPr lang="en-US" b="0" i="1" smtClean="0">
                        <a:latin typeface="Cambria Math" charset="0"/>
                      </a:rPr>
                      <m:t>⁡{</m:t>
                    </m:r>
                    <m:r>
                      <a:rPr lang="en-US" b="0" i="1" smtClean="0">
                        <a:latin typeface="Cambria Math" charset="0"/>
                      </a:rPr>
                      <m:t>𝐻𝐼𝑉</m:t>
                    </m:r>
                    <m:r>
                      <a:rPr lang="en-US" b="0" i="1" smtClean="0">
                        <a:latin typeface="Cambria Math" charset="0"/>
                      </a:rPr>
                      <m:t> </m:t>
                    </m:r>
                    <m:r>
                      <a:rPr lang="en-US" b="0" i="1" smtClean="0">
                        <a:latin typeface="Cambria Math" charset="0"/>
                      </a:rPr>
                      <m:t>𝑡𝑒𝑠𝑡</m:t>
                    </m:r>
                    <m:r>
                      <a:rPr lang="en-US" b="0" i="1" smtClean="0">
                        <a:latin typeface="Cambria Math" charset="0"/>
                      </a:rPr>
                      <m:t>|</m:t>
                    </m:r>
                    <m:r>
                      <a:rPr lang="en-US" b="0" i="1" smtClean="0">
                        <a:latin typeface="Cambria Math" charset="0"/>
                      </a:rPr>
                      <m:t>𝑀𝑎𝑙𝑒</m:t>
                    </m:r>
                    <m:r>
                      <a:rPr lang="en-US" b="0" i="1" smtClean="0">
                        <a:latin typeface="Cambria Math" charset="0"/>
                      </a:rPr>
                      <m:t>}</m:t>
                    </m:r>
                  </m:oMath>
                </a14:m>
                <a:endParaRPr lang="en-US" dirty="0"/>
              </a:p>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charset="0"/>
                          </a:rPr>
                          <m:t>𝑋</m:t>
                        </m:r>
                      </m:e>
                      <m:sub>
                        <m:r>
                          <a:rPr lang="en-US" b="0" i="1" smtClean="0">
                            <a:latin typeface="Cambria Math" charset="0"/>
                          </a:rPr>
                          <m:t>𝑠</m:t>
                        </m:r>
                      </m:sub>
                      <m:sup>
                        <m:r>
                          <a:rPr lang="en-US" b="0" i="1" smtClean="0">
                            <a:latin typeface="Cambria Math" charset="0"/>
                          </a:rPr>
                          <m:t>2</m:t>
                        </m:r>
                      </m:sup>
                    </m:sSubSup>
                  </m:oMath>
                </a14:m>
                <a:r>
                  <a:rPr lang="en-US" dirty="0"/>
                  <a:t> = 0.035, </a:t>
                </a:r>
                <a:r>
                  <a:rPr lang="en-US" dirty="0" err="1"/>
                  <a:t>df</a:t>
                </a:r>
                <a:r>
                  <a:rPr lang="en-US" dirty="0"/>
                  <a:t> = 1,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charset="0"/>
                          </a:rPr>
                          <m:t>𝑋</m:t>
                        </m:r>
                      </m:e>
                      <m:sub>
                        <m:r>
                          <a:rPr lang="en-US" b="0" i="1" smtClean="0">
                            <a:latin typeface="Cambria Math" charset="0"/>
                          </a:rPr>
                          <m:t>1,0.2</m:t>
                        </m:r>
                        <m:r>
                          <a:rPr lang="en-US" b="0" i="1" smtClean="0">
                            <a:latin typeface="Cambria Math" panose="02040503050406030204" pitchFamily="18" charset="0"/>
                          </a:rPr>
                          <m:t>0</m:t>
                        </m:r>
                      </m:sub>
                      <m:sup>
                        <m:r>
                          <a:rPr lang="en-US" b="0" i="1" smtClean="0">
                            <a:latin typeface="Cambria Math" charset="0"/>
                          </a:rPr>
                          <m:t>2</m:t>
                        </m:r>
                      </m:sup>
                    </m:sSubSup>
                    <m:r>
                      <a:rPr lang="en-US" b="0" i="1" smtClean="0">
                        <a:latin typeface="Cambria Math" charset="0"/>
                      </a:rPr>
                      <m:t>=1.64</m:t>
                    </m:r>
                  </m:oMath>
                </a14:m>
                <a:endParaRPr lang="en-US" b="0" dirty="0"/>
              </a:p>
              <a:p>
                <a:r>
                  <a:rPr lang="en-US" dirty="0"/>
                  <a:t>Thus P-value of 0.20 &gt; 0.02 and we do </a:t>
                </a:r>
                <a:r>
                  <a:rPr lang="en-US" b="1" dirty="0"/>
                  <a:t>not</a:t>
                </a:r>
                <a:r>
                  <a:rPr lang="en-US" dirty="0"/>
                  <a:t> reject H</a:t>
                </a:r>
                <a:r>
                  <a:rPr lang="en-US" baseline="-25000" dirty="0"/>
                  <a:t>0</a:t>
                </a:r>
                <a:r>
                  <a:rPr lang="en-US" dirty="0"/>
                  <a:t>.</a:t>
                </a:r>
              </a:p>
              <a:p>
                <a:r>
                  <a:rPr lang="en-US" b="0" dirty="0"/>
                  <a:t>The data provide significant evidence that there is no difference in the rates at which men and women have been tested for HIV</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63580"/>
                <a:ext cx="10515600" cy="5494420"/>
              </a:xfrm>
              <a:blipFill>
                <a:blip r:embed="rId2"/>
                <a:stretch>
                  <a:fillRect l="-965" t="-2304" r="-1809"/>
                </a:stretch>
              </a:blipFill>
            </p:spPr>
            <p:txBody>
              <a:bodyPr/>
              <a:lstStyle/>
              <a:p>
                <a:r>
                  <a:rPr lang="en-US">
                    <a:noFill/>
                  </a:rPr>
                  <a:t> </a:t>
                </a:r>
              </a:p>
            </p:txBody>
          </p:sp>
        </mc:Fallback>
      </mc:AlternateContent>
      <p:pic>
        <p:nvPicPr>
          <p:cNvPr id="4" name="Picture 12" descr="392_Table_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819785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E58D5566-7E5A-5B48-B087-2F69B6A425D5}"/>
              </a:ext>
            </a:extLst>
          </p:cNvPr>
          <p:cNvGrpSpPr/>
          <p:nvPr/>
        </p:nvGrpSpPr>
        <p:grpSpPr>
          <a:xfrm>
            <a:off x="9715500" y="2541079"/>
            <a:ext cx="2230437" cy="1155510"/>
            <a:chOff x="9715500" y="5499289"/>
            <a:chExt cx="2230437" cy="1155510"/>
          </a:xfrm>
        </p:grpSpPr>
        <p:pic>
          <p:nvPicPr>
            <p:cNvPr id="6" name="Picture 5">
              <a:extLst>
                <a:ext uri="{FF2B5EF4-FFF2-40B4-BE49-F238E27FC236}">
                  <a16:creationId xmlns:a16="http://schemas.microsoft.com/office/drawing/2014/main" id="{A9C38A07-3336-3240-892A-9BA52C7DF9A1}"/>
                </a:ext>
              </a:extLst>
            </p:cNvPr>
            <p:cNvPicPr>
              <a:picLocks noChangeAspect="1"/>
            </p:cNvPicPr>
            <p:nvPr/>
          </p:nvPicPr>
          <p:blipFill>
            <a:blip r:embed="rId4"/>
            <a:stretch>
              <a:fillRect/>
            </a:stretch>
          </p:blipFill>
          <p:spPr>
            <a:xfrm>
              <a:off x="11005456" y="5499289"/>
              <a:ext cx="940481" cy="1155510"/>
            </a:xfrm>
            <a:prstGeom prst="rect">
              <a:avLst/>
            </a:prstGeom>
          </p:spPr>
        </p:pic>
        <p:sp>
          <p:nvSpPr>
            <p:cNvPr id="7" name="TextBox 6">
              <a:extLst>
                <a:ext uri="{FF2B5EF4-FFF2-40B4-BE49-F238E27FC236}">
                  <a16:creationId xmlns:a16="http://schemas.microsoft.com/office/drawing/2014/main" id="{BE34A5A3-5A2B-884A-8722-1896A905EB11}"/>
                </a:ext>
              </a:extLst>
            </p:cNvPr>
            <p:cNvSpPr txBox="1"/>
            <p:nvPr/>
          </p:nvSpPr>
          <p:spPr>
            <a:xfrm>
              <a:off x="9715500" y="5894308"/>
              <a:ext cx="1248162" cy="369332"/>
            </a:xfrm>
            <a:prstGeom prst="rect">
              <a:avLst/>
            </a:prstGeom>
            <a:noFill/>
          </p:spPr>
          <p:txBody>
            <a:bodyPr wrap="none" rtlCol="0">
              <a:spAutoFit/>
            </a:bodyPr>
            <a:lstStyle/>
            <a:p>
              <a:r>
                <a:rPr lang="en-US" dirty="0"/>
                <a:t>Table from:</a:t>
              </a:r>
            </a:p>
          </p:txBody>
        </p:sp>
      </p:grpSp>
    </p:spTree>
    <p:extLst>
      <p:ext uri="{BB962C8B-B14F-4D97-AF65-F5344CB8AC3E}">
        <p14:creationId xmlns:p14="http://schemas.microsoft.com/office/powerpoint/2010/main" val="490542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57DD-28AC-8A49-92A6-272EAE79B325}"/>
              </a:ext>
            </a:extLst>
          </p:cNvPr>
          <p:cNvSpPr>
            <a:spLocks noGrp="1"/>
          </p:cNvSpPr>
          <p:nvPr>
            <p:ph type="title"/>
          </p:nvPr>
        </p:nvSpPr>
        <p:spPr/>
        <p:txBody>
          <a:bodyPr/>
          <a:lstStyle/>
          <a:p>
            <a:r>
              <a:rPr lang="en-US" dirty="0">
                <a:solidFill>
                  <a:schemeClr val="accent1">
                    <a:lumMod val="75000"/>
                  </a:schemeClr>
                </a:solidFill>
              </a:rPr>
              <a:t>Illustrations of the null hypothesis (2)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8DC473-4F1C-0E42-B3F5-FD605D5D53C8}"/>
                  </a:ext>
                </a:extLst>
              </p:cNvPr>
              <p:cNvSpPr>
                <a:spLocks noGrp="1"/>
              </p:cNvSpPr>
              <p:nvPr>
                <p:ph idx="1"/>
              </p:nvPr>
            </p:nvSpPr>
            <p:spPr>
              <a:xfrm>
                <a:off x="838200" y="1825625"/>
                <a:ext cx="11353800" cy="4351338"/>
              </a:xfrm>
            </p:spPr>
            <p:txBody>
              <a:bodyPr>
                <a:normAutofit/>
              </a:bodyPr>
              <a:lstStyle/>
              <a:p>
                <a:r>
                  <a:rPr lang="en-US" dirty="0"/>
                  <a:t>Suppose you conducted a drug trial on a group of animals and you hypothesized that the animals receiving the drug would show increased heart rates compared to those that did not receive the drug. You conduct the study and collect the following data</a:t>
                </a:r>
              </a:p>
              <a:p>
                <a:r>
                  <a:rPr lang="en-US" dirty="0"/>
                  <a:t>H</a:t>
                </a:r>
                <a:r>
                  <a:rPr lang="en-US" baseline="-25000" dirty="0"/>
                  <a:t>0</a:t>
                </a:r>
                <a:r>
                  <a:rPr lang="en-US" dirty="0"/>
                  <a:t>: The proportion of animals whose heart rate increased is independent of drug treatment.</a:t>
                </a:r>
              </a:p>
              <a:p>
                <a:pPr lvl="1"/>
                <a14:m>
                  <m:oMath xmlns:m="http://schemas.openxmlformats.org/officeDocument/2006/math">
                    <m:r>
                      <a:rPr lang="en-US" i="1">
                        <a:latin typeface="Cambria Math" charset="0"/>
                      </a:rPr>
                      <m:t>𝐻</m:t>
                    </m:r>
                    <m:r>
                      <a:rPr lang="en-US" i="1" baseline="-25000">
                        <a:latin typeface="Cambria Math" charset="0"/>
                      </a:rPr>
                      <m:t>0</m:t>
                    </m:r>
                    <m:r>
                      <a:rPr lang="en-US" i="1">
                        <a:latin typeface="Cambria Math" charset="0"/>
                      </a:rPr>
                      <m:t>=</m:t>
                    </m:r>
                    <m:func>
                      <m:funcPr>
                        <m:ctrlPr>
                          <a:rPr lang="en-US" i="1">
                            <a:latin typeface="Cambria Math" panose="02040503050406030204" pitchFamily="18" charset="0"/>
                          </a:rPr>
                        </m:ctrlPr>
                      </m:funcPr>
                      <m:fName>
                        <m:r>
                          <m:rPr>
                            <m:sty m:val="p"/>
                          </m:rPr>
                          <a:rPr lang="en-US">
                            <a:latin typeface="Cambria Math" charset="0"/>
                          </a:rPr>
                          <m:t>Pr</m:t>
                        </m:r>
                      </m:fName>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h𝑒𝑎𝑟𝑡</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 </m:t>
                            </m:r>
                            <m:r>
                              <a:rPr lang="en-US" b="0" i="1" smtClean="0">
                                <a:latin typeface="Cambria Math" panose="02040503050406030204" pitchFamily="18" charset="0"/>
                              </a:rPr>
                              <m:t>𝑖𝑛𝑐𝑟𝑒𝑎𝑠𝑒𝑑</m:t>
                            </m:r>
                          </m:e>
                          <m:e>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𝑑𝑟𝑢𝑔</m:t>
                            </m:r>
                          </m:e>
                        </m:d>
                      </m:e>
                    </m:func>
                    <m:r>
                      <a:rPr lang="en-US" i="1">
                        <a:latin typeface="Cambria Math" charset="0"/>
                      </a:rPr>
                      <m:t>=</m:t>
                    </m:r>
                    <m:r>
                      <m:rPr>
                        <m:sty m:val="p"/>
                      </m:rPr>
                      <a:rPr lang="en-US">
                        <a:latin typeface="Cambria Math" charset="0"/>
                      </a:rPr>
                      <m:t>Pr</m:t>
                    </m:r>
                    <m:r>
                      <a:rPr lang="en-US" i="1">
                        <a:latin typeface="Cambria Math" charset="0"/>
                      </a:rPr>
                      <m:t>⁡{</m:t>
                    </m:r>
                    <m:r>
                      <a:rPr lang="en-US" b="0" i="1" smtClean="0">
                        <a:latin typeface="Cambria Math" panose="02040503050406030204" pitchFamily="18" charset="0"/>
                      </a:rPr>
                      <m:t>h𝑒𝑎𝑟𝑡</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 </m:t>
                    </m:r>
                    <m:r>
                      <a:rPr lang="en-US" b="0" i="1" smtClean="0">
                        <a:latin typeface="Cambria Math" panose="02040503050406030204" pitchFamily="18" charset="0"/>
                      </a:rPr>
                      <m:t>𝑖𝑛𝑐𝑟𝑒𝑎𝑠𝑒𝑑</m:t>
                    </m:r>
                    <m:r>
                      <a:rPr lang="en-US" b="0" i="1" smtClean="0">
                        <a:latin typeface="Cambria Math" panose="02040503050406030204" pitchFamily="18" charset="0"/>
                      </a:rPr>
                      <m:t> |</m:t>
                    </m:r>
                    <m:r>
                      <a:rPr lang="en-US" b="0" i="1" smtClean="0">
                        <a:latin typeface="Cambria Math" panose="02040503050406030204" pitchFamily="18" charset="0"/>
                      </a:rPr>
                      <m:t>𝑑𝑟𝑢𝑔</m:t>
                    </m:r>
                    <m:r>
                      <a:rPr lang="en-US" i="1">
                        <a:latin typeface="Cambria Math" charset="0"/>
                      </a:rPr>
                      <m:t>}</m:t>
                    </m:r>
                  </m:oMath>
                </a14:m>
                <a:endParaRPr lang="en-US" dirty="0"/>
              </a:p>
              <a:p>
                <a:r>
                  <a:rPr lang="en-US" dirty="0"/>
                  <a:t>H</a:t>
                </a:r>
                <a:r>
                  <a:rPr lang="en-US" baseline="-25000" dirty="0"/>
                  <a:t>a</a:t>
                </a:r>
                <a:r>
                  <a:rPr lang="en-US" dirty="0"/>
                  <a:t>: The proportion of animals whose heart rate increased is associated with drug treatment.</a:t>
                </a:r>
              </a:p>
              <a:p>
                <a:pPr lvl="1"/>
                <a14:m>
                  <m:oMath xmlns:m="http://schemas.openxmlformats.org/officeDocument/2006/math">
                    <m:r>
                      <a:rPr lang="en-US" i="1">
                        <a:latin typeface="Cambria Math" charset="0"/>
                      </a:rPr>
                      <m:t>𝐻</m:t>
                    </m:r>
                    <m:r>
                      <a:rPr lang="en-US" b="0" i="1" baseline="-25000" smtClean="0">
                        <a:latin typeface="Cambria Math" panose="02040503050406030204" pitchFamily="18" charset="0"/>
                      </a:rPr>
                      <m:t>𝑎</m:t>
                    </m:r>
                    <m:r>
                      <a:rPr lang="en-US" i="1">
                        <a:latin typeface="Cambria Math" charset="0"/>
                      </a:rPr>
                      <m:t>=</m:t>
                    </m:r>
                    <m:func>
                      <m:funcPr>
                        <m:ctrlPr>
                          <a:rPr lang="en-US" i="1">
                            <a:latin typeface="Cambria Math" panose="02040503050406030204" pitchFamily="18" charset="0"/>
                          </a:rPr>
                        </m:ctrlPr>
                      </m:funcPr>
                      <m:fName>
                        <m:r>
                          <m:rPr>
                            <m:sty m:val="p"/>
                          </m:rPr>
                          <a:rPr lang="en-US">
                            <a:latin typeface="Cambria Math" charset="0"/>
                          </a:rPr>
                          <m:t>Pr</m:t>
                        </m:r>
                      </m:fName>
                      <m:e>
                        <m:d>
                          <m:dPr>
                            <m:begChr m:val="{"/>
                            <m:endChr m:val="}"/>
                            <m:ctrlPr>
                              <a:rPr lang="en-US" i="1">
                                <a:latin typeface="Cambria Math" panose="02040503050406030204" pitchFamily="18" charset="0"/>
                              </a:rPr>
                            </m:ctrlPr>
                          </m:dPr>
                          <m:e>
                            <m:r>
                              <a:rPr lang="en-US" i="1">
                                <a:latin typeface="Cambria Math" panose="02040503050406030204" pitchFamily="18" charset="0"/>
                              </a:rPr>
                              <m:t>h𝑒𝑎𝑟𝑡</m:t>
                            </m:r>
                            <m:r>
                              <a:rPr lang="en-US" i="1">
                                <a:latin typeface="Cambria Math" panose="02040503050406030204" pitchFamily="18" charset="0"/>
                              </a:rPr>
                              <m:t> </m:t>
                            </m:r>
                            <m:r>
                              <a:rPr lang="en-US" i="1">
                                <a:latin typeface="Cambria Math" panose="02040503050406030204" pitchFamily="18" charset="0"/>
                              </a:rPr>
                              <m:t>𝑟𝑎𝑡𝑒</m:t>
                            </m:r>
                            <m:r>
                              <a:rPr lang="en-US" i="1">
                                <a:latin typeface="Cambria Math" panose="02040503050406030204" pitchFamily="18" charset="0"/>
                              </a:rPr>
                              <m:t> </m:t>
                            </m:r>
                            <m:r>
                              <a:rPr lang="en-US" i="1">
                                <a:latin typeface="Cambria Math" panose="02040503050406030204" pitchFamily="18" charset="0"/>
                              </a:rPr>
                              <m:t>𝑖𝑛𝑐𝑟𝑒𝑎𝑠𝑒𝑑</m:t>
                            </m:r>
                          </m:e>
                          <m:e>
                            <m:r>
                              <a:rPr lang="en-US" i="1">
                                <a:latin typeface="Cambria Math" panose="02040503050406030204" pitchFamily="18" charset="0"/>
                              </a:rPr>
                              <m:t>𝑛𝑜</m:t>
                            </m:r>
                            <m:r>
                              <a:rPr lang="en-US" i="1">
                                <a:latin typeface="Cambria Math" panose="02040503050406030204" pitchFamily="18" charset="0"/>
                              </a:rPr>
                              <m:t> </m:t>
                            </m:r>
                            <m:r>
                              <a:rPr lang="en-US" i="1">
                                <a:latin typeface="Cambria Math" panose="02040503050406030204" pitchFamily="18" charset="0"/>
                              </a:rPr>
                              <m:t>𝑑𝑟𝑢𝑔</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e>
                    </m:func>
                    <m:r>
                      <m:rPr>
                        <m:sty m:val="p"/>
                      </m:rPr>
                      <a:rPr lang="en-US">
                        <a:latin typeface="Cambria Math" charset="0"/>
                      </a:rPr>
                      <m:t>Pr</m:t>
                    </m:r>
                    <m:r>
                      <a:rPr lang="en-US" i="1">
                        <a:latin typeface="Cambria Math" charset="0"/>
                      </a:rPr>
                      <m:t>⁡{</m:t>
                    </m:r>
                    <m:r>
                      <a:rPr lang="en-US" i="1">
                        <a:latin typeface="Cambria Math" panose="02040503050406030204" pitchFamily="18" charset="0"/>
                      </a:rPr>
                      <m:t>h𝑒𝑎𝑟𝑡</m:t>
                    </m:r>
                    <m:r>
                      <a:rPr lang="en-US" i="1">
                        <a:latin typeface="Cambria Math" panose="02040503050406030204" pitchFamily="18" charset="0"/>
                      </a:rPr>
                      <m:t> </m:t>
                    </m:r>
                    <m:r>
                      <a:rPr lang="en-US" i="1">
                        <a:latin typeface="Cambria Math" panose="02040503050406030204" pitchFamily="18" charset="0"/>
                      </a:rPr>
                      <m:t>𝑟𝑎𝑡𝑒</m:t>
                    </m:r>
                    <m:r>
                      <a:rPr lang="en-US" i="1">
                        <a:latin typeface="Cambria Math" panose="02040503050406030204" pitchFamily="18" charset="0"/>
                      </a:rPr>
                      <m:t> </m:t>
                    </m:r>
                    <m:r>
                      <a:rPr lang="en-US" i="1">
                        <a:latin typeface="Cambria Math" panose="02040503050406030204" pitchFamily="18" charset="0"/>
                      </a:rPr>
                      <m:t>𝑖𝑛𝑐𝑟𝑒𝑎𝑠𝑒𝑑</m:t>
                    </m:r>
                    <m:r>
                      <a:rPr lang="en-US" i="1">
                        <a:latin typeface="Cambria Math" panose="02040503050406030204" pitchFamily="18" charset="0"/>
                      </a:rPr>
                      <m:t> |</m:t>
                    </m:r>
                    <m:r>
                      <a:rPr lang="en-US" i="1">
                        <a:latin typeface="Cambria Math" panose="02040503050406030204" pitchFamily="18" charset="0"/>
                      </a:rPr>
                      <m:t>𝑑𝑟𝑢𝑔</m:t>
                    </m:r>
                    <m:r>
                      <a:rPr lang="en-US" i="1">
                        <a:latin typeface="Cambria Math" charset="0"/>
                      </a:rPr>
                      <m:t>}</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A38DC473-4F1C-0E42-B3F5-FD605D5D53C8}"/>
                  </a:ext>
                </a:extLst>
              </p:cNvPr>
              <p:cNvSpPr>
                <a:spLocks noGrp="1" noRot="1" noChangeAspect="1" noMove="1" noResize="1" noEditPoints="1" noAdjustHandles="1" noChangeArrowheads="1" noChangeShapeType="1" noTextEdit="1"/>
              </p:cNvSpPr>
              <p:nvPr>
                <p:ph idx="1"/>
              </p:nvPr>
            </p:nvSpPr>
            <p:spPr>
              <a:xfrm>
                <a:off x="838200" y="1825625"/>
                <a:ext cx="11353800" cy="4351338"/>
              </a:xfrm>
              <a:blipFill>
                <a:blip r:embed="rId2"/>
                <a:stretch>
                  <a:fillRect l="-894" t="-2632" r="-1341"/>
                </a:stretch>
              </a:blipFill>
            </p:spPr>
            <p:txBody>
              <a:bodyPr/>
              <a:lstStyle/>
              <a:p>
                <a:r>
                  <a:rPr lang="en-US">
                    <a:noFill/>
                  </a:rPr>
                  <a:t> </a:t>
                </a:r>
              </a:p>
            </p:txBody>
          </p:sp>
        </mc:Fallback>
      </mc:AlternateContent>
    </p:spTree>
    <p:extLst>
      <p:ext uri="{BB962C8B-B14F-4D97-AF65-F5344CB8AC3E}">
        <p14:creationId xmlns:p14="http://schemas.microsoft.com/office/powerpoint/2010/main" val="227780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98EF6A5-0A6D-3F42-BBB8-9363F42135CC}"/>
              </a:ext>
            </a:extLst>
          </p:cNvPr>
          <p:cNvPicPr>
            <a:picLocks noGrp="1" noChangeAspect="1"/>
          </p:cNvPicPr>
          <p:nvPr>
            <p:ph idx="1"/>
          </p:nvPr>
        </p:nvPicPr>
        <p:blipFill>
          <a:blip r:embed="rId2"/>
          <a:stretch>
            <a:fillRect/>
          </a:stretch>
        </p:blipFill>
        <p:spPr>
          <a:xfrm>
            <a:off x="0" y="171833"/>
            <a:ext cx="12340335" cy="4857366"/>
          </a:xfrm>
          <a:prstGeom prst="rect">
            <a:avLst/>
          </a:prstGeom>
        </p:spPr>
      </p:pic>
      <p:sp>
        <p:nvSpPr>
          <p:cNvPr id="5" name="Rectangle 4">
            <a:extLst>
              <a:ext uri="{FF2B5EF4-FFF2-40B4-BE49-F238E27FC236}">
                <a16:creationId xmlns:a16="http://schemas.microsoft.com/office/drawing/2014/main" id="{C0CACD48-428D-4B45-BDDA-8636F01F7C3D}"/>
              </a:ext>
            </a:extLst>
          </p:cNvPr>
          <p:cNvSpPr/>
          <p:nvPr/>
        </p:nvSpPr>
        <p:spPr>
          <a:xfrm>
            <a:off x="74166" y="5029198"/>
            <a:ext cx="11975265" cy="1138773"/>
          </a:xfrm>
          <a:prstGeom prst="rect">
            <a:avLst/>
          </a:prstGeom>
        </p:spPr>
        <p:txBody>
          <a:bodyPr wrap="square">
            <a:spAutoFit/>
          </a:bodyPr>
          <a:lstStyle/>
          <a:p>
            <a:r>
              <a:rPr lang="en-US" sz="2200" dirty="0">
                <a:solidFill>
                  <a:srgbClr val="000000"/>
                </a:solidFill>
                <a:latin typeface="-webkit-standard"/>
              </a:rPr>
              <a:t>Since a p-value of </a:t>
            </a:r>
            <a:r>
              <a:rPr lang="en-US" sz="2200" b="1" dirty="0">
                <a:solidFill>
                  <a:srgbClr val="000000"/>
                </a:solidFill>
                <a:latin typeface="-webkit-standard"/>
              </a:rPr>
              <a:t>0.65 is greater than </a:t>
            </a:r>
            <a:r>
              <a:rPr lang="en-US" sz="2200" dirty="0">
                <a:solidFill>
                  <a:srgbClr val="000000"/>
                </a:solidFill>
                <a:latin typeface="-webkit-standard"/>
              </a:rPr>
              <a:t>the conventionally accepted significance level of </a:t>
            </a:r>
            <a:r>
              <a:rPr lang="en-US" sz="2400" b="1" dirty="0"/>
              <a:t>⍺  = </a:t>
            </a:r>
            <a:r>
              <a:rPr lang="en-US" sz="2200" b="1" dirty="0">
                <a:solidFill>
                  <a:srgbClr val="000000"/>
                </a:solidFill>
                <a:latin typeface="-webkit-standard"/>
              </a:rPr>
              <a:t>0.05 </a:t>
            </a:r>
          </a:p>
          <a:p>
            <a:r>
              <a:rPr lang="en-US" sz="2200" dirty="0">
                <a:solidFill>
                  <a:srgbClr val="000000"/>
                </a:solidFill>
                <a:latin typeface="-webkit-standard"/>
              </a:rPr>
              <a:t>(i.e. p &gt; 0.05) we </a:t>
            </a:r>
            <a:r>
              <a:rPr lang="en-US" sz="2200" b="1" dirty="0">
                <a:solidFill>
                  <a:srgbClr val="000000"/>
                </a:solidFill>
                <a:latin typeface="-webkit-standard"/>
              </a:rPr>
              <a:t>fail to reject the null hypothesis</a:t>
            </a:r>
            <a:r>
              <a:rPr lang="en-US" sz="2200" dirty="0">
                <a:solidFill>
                  <a:srgbClr val="000000"/>
                </a:solidFill>
                <a:latin typeface="-webkit-standard"/>
              </a:rPr>
              <a:t>. In other words, there is no statistically significant difference in the proportion of animals whose heart rate increased.</a:t>
            </a:r>
            <a:endParaRPr lang="en-US" sz="2200" dirty="0"/>
          </a:p>
        </p:txBody>
      </p:sp>
    </p:spTree>
    <p:extLst>
      <p:ext uri="{BB962C8B-B14F-4D97-AF65-F5344CB8AC3E}">
        <p14:creationId xmlns:p14="http://schemas.microsoft.com/office/powerpoint/2010/main" val="966288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Sports</a:t>
            </a:r>
          </a:p>
        </p:txBody>
      </p:sp>
      <p:sp>
        <p:nvSpPr>
          <p:cNvPr id="4" name="TextBox 3"/>
          <p:cNvSpPr txBox="1"/>
          <p:nvPr/>
        </p:nvSpPr>
        <p:spPr>
          <a:xfrm>
            <a:off x="439615" y="3305908"/>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2"/>
          <a:stretch>
            <a:fillRect/>
          </a:stretch>
        </p:blipFill>
        <p:spPr>
          <a:xfrm>
            <a:off x="3358375" y="558800"/>
            <a:ext cx="7772400" cy="4699000"/>
          </a:xfrm>
          <a:prstGeom prst="rect">
            <a:avLst/>
          </a:prstGeom>
        </p:spPr>
      </p:pic>
      <p:pic>
        <p:nvPicPr>
          <p:cNvPr id="7" name="Picture 6"/>
          <p:cNvPicPr>
            <a:picLocks noChangeAspect="1"/>
          </p:cNvPicPr>
          <p:nvPr/>
        </p:nvPicPr>
        <p:blipFill>
          <a:blip r:embed="rId3"/>
          <a:stretch>
            <a:fillRect/>
          </a:stretch>
        </p:blipFill>
        <p:spPr>
          <a:xfrm>
            <a:off x="184150" y="5257800"/>
            <a:ext cx="11823700" cy="1600200"/>
          </a:xfrm>
          <a:prstGeom prst="rect">
            <a:avLst/>
          </a:prstGeom>
        </p:spPr>
      </p:pic>
    </p:spTree>
    <p:extLst>
      <p:ext uri="{BB962C8B-B14F-4D97-AF65-F5344CB8AC3E}">
        <p14:creationId xmlns:p14="http://schemas.microsoft.com/office/powerpoint/2010/main" val="964548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9956"/>
            <a:ext cx="10515600" cy="1325563"/>
          </a:xfrm>
        </p:spPr>
        <p:txBody>
          <a:bodyPr/>
          <a:lstStyle/>
          <a:p>
            <a:r>
              <a:rPr lang="en-US" b="1" dirty="0">
                <a:solidFill>
                  <a:schemeClr val="accent1">
                    <a:lumMod val="75000"/>
                  </a:schemeClr>
                </a:solidFill>
              </a:rPr>
              <a:t>Light speed (Michelson) density plot</a:t>
            </a:r>
          </a:p>
        </p:txBody>
      </p:sp>
      <p:pic>
        <p:nvPicPr>
          <p:cNvPr id="4" name="Picture 3"/>
          <p:cNvPicPr>
            <a:picLocks noChangeAspect="1"/>
          </p:cNvPicPr>
          <p:nvPr/>
        </p:nvPicPr>
        <p:blipFill>
          <a:blip r:embed="rId2"/>
          <a:stretch>
            <a:fillRect/>
          </a:stretch>
        </p:blipFill>
        <p:spPr>
          <a:xfrm>
            <a:off x="1879600" y="1491321"/>
            <a:ext cx="8432800" cy="5168900"/>
          </a:xfrm>
          <a:prstGeom prst="rect">
            <a:avLst/>
          </a:prstGeom>
        </p:spPr>
      </p:pic>
    </p:spTree>
    <p:extLst>
      <p:ext uri="{BB962C8B-B14F-4D97-AF65-F5344CB8AC3E}">
        <p14:creationId xmlns:p14="http://schemas.microsoft.com/office/powerpoint/2010/main" val="1798965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rPr>
              <a:t>Light speed (Michelson) </a:t>
            </a:r>
            <a:r>
              <a:rPr lang="en-US" b="1" dirty="0" err="1">
                <a:solidFill>
                  <a:schemeClr val="accent1">
                    <a:lumMod val="75000"/>
                  </a:schemeClr>
                </a:solidFill>
              </a:rPr>
              <a:t>qqplot</a:t>
            </a:r>
            <a:r>
              <a:rPr lang="en-US" b="1" dirty="0">
                <a:solidFill>
                  <a:schemeClr val="accent1">
                    <a:lumMod val="75000"/>
                  </a:schemeClr>
                </a:solidFill>
              </a:rPr>
              <a:t> (quantile)</a:t>
            </a:r>
          </a:p>
        </p:txBody>
      </p:sp>
      <p:pic>
        <p:nvPicPr>
          <p:cNvPr id="4" name="Picture 3"/>
          <p:cNvPicPr>
            <a:picLocks noChangeAspect="1"/>
          </p:cNvPicPr>
          <p:nvPr/>
        </p:nvPicPr>
        <p:blipFill>
          <a:blip r:embed="rId2"/>
          <a:stretch>
            <a:fillRect/>
          </a:stretch>
        </p:blipFill>
        <p:spPr>
          <a:xfrm>
            <a:off x="2310703" y="1400174"/>
            <a:ext cx="7570594" cy="4759326"/>
          </a:xfrm>
          <a:prstGeom prst="rect">
            <a:avLst/>
          </a:prstGeom>
        </p:spPr>
      </p:pic>
      <p:pic>
        <p:nvPicPr>
          <p:cNvPr id="5" name="Picture 4"/>
          <p:cNvPicPr>
            <a:picLocks noChangeAspect="1"/>
          </p:cNvPicPr>
          <p:nvPr/>
        </p:nvPicPr>
        <p:blipFill>
          <a:blip r:embed="rId3"/>
          <a:stretch>
            <a:fillRect/>
          </a:stretch>
        </p:blipFill>
        <p:spPr>
          <a:xfrm>
            <a:off x="209550" y="6159500"/>
            <a:ext cx="11772900" cy="698500"/>
          </a:xfrm>
          <a:prstGeom prst="rect">
            <a:avLst/>
          </a:prstGeom>
        </p:spPr>
      </p:pic>
    </p:spTree>
    <p:extLst>
      <p:ext uri="{BB962C8B-B14F-4D97-AF65-F5344CB8AC3E}">
        <p14:creationId xmlns:p14="http://schemas.microsoft.com/office/powerpoint/2010/main" val="798539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23105</TotalTime>
  <Words>1698</Words>
  <Application>Microsoft Macintosh PowerPoint</Application>
  <PresentationFormat>Widescreen</PresentationFormat>
  <Paragraphs>259</Paragraphs>
  <Slides>64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-webkit-standard</vt:lpstr>
      <vt:lpstr>Arial</vt:lpstr>
      <vt:lpstr>Calibri</vt:lpstr>
      <vt:lpstr>Calibri Light</vt:lpstr>
      <vt:lpstr>Cambria Math</vt:lpstr>
      <vt:lpstr>Office Theme</vt:lpstr>
      <vt:lpstr>PowerPoint Presentation</vt:lpstr>
      <vt:lpstr>Summaries of numeric data</vt:lpstr>
      <vt:lpstr>Z-score</vt:lpstr>
      <vt:lpstr>PowerPoint Presentation</vt:lpstr>
      <vt:lpstr>Bivariate data</vt:lpstr>
      <vt:lpstr>Sports</vt:lpstr>
      <vt:lpstr>Sports</vt:lpstr>
      <vt:lpstr>Light speed (Michelson) density plot</vt:lpstr>
      <vt:lpstr>Light speed (Michelson) qqplot (quantile)</vt:lpstr>
      <vt:lpstr>PowerPoint Presentation</vt:lpstr>
      <vt:lpstr>Vitruvian Man (Leonardo da Vinci)</vt:lpstr>
      <vt:lpstr>Vitruvian Man (Leonardo da Vinci)</vt:lpstr>
      <vt:lpstr>Men’s body fat</vt:lpstr>
      <vt:lpstr>Related data versus non-related data</vt:lpstr>
      <vt:lpstr>PowerPoint Presentation</vt:lpstr>
      <vt:lpstr>Correlation</vt:lpstr>
      <vt:lpstr>Correlation</vt:lpstr>
      <vt:lpstr>Covariance</vt:lpstr>
      <vt:lpstr>Covariance</vt:lpstr>
      <vt:lpstr>Correlation</vt:lpstr>
      <vt:lpstr>Related data versus non-related data</vt:lpstr>
      <vt:lpstr>Related data versus non-related data</vt:lpstr>
      <vt:lpstr>Spearman correlation</vt:lpstr>
      <vt:lpstr>Student SAT-score (Suite of Assessment)</vt:lpstr>
      <vt:lpstr>Splitting the dataset</vt:lpstr>
      <vt:lpstr>Explanatory, response and lurking variables</vt:lpstr>
      <vt:lpstr>Example correlation is not causation</vt:lpstr>
      <vt:lpstr>Trends</vt:lpstr>
      <vt:lpstr>Linear model</vt:lpstr>
      <vt:lpstr>Linear model</vt:lpstr>
      <vt:lpstr>Residuals</vt:lpstr>
      <vt:lpstr>β_0  and β_1</vt:lpstr>
      <vt:lpstr>Least square regression</vt:lpstr>
      <vt:lpstr>Heartrate</vt:lpstr>
      <vt:lpstr>PowerPoint Presentation</vt:lpstr>
      <vt:lpstr>lm function</vt:lpstr>
      <vt:lpstr>PowerPoint Presentation</vt:lpstr>
      <vt:lpstr>Alternative trend lines</vt:lpstr>
      <vt:lpstr>PowerPoint Presentation</vt:lpstr>
      <vt:lpstr>Contingency table</vt:lpstr>
      <vt:lpstr>Seatbelts</vt:lpstr>
      <vt:lpstr>Marginal distribution</vt:lpstr>
      <vt:lpstr>Conditional distribution of two-way table</vt:lpstr>
      <vt:lpstr>Bar plot</vt:lpstr>
      <vt:lpstr>Migraine and headache</vt:lpstr>
      <vt:lpstr>Mosaic plot</vt:lpstr>
      <vt:lpstr>Kendall statistic (tau)</vt:lpstr>
      <vt:lpstr>Kendall statistic (tau)</vt:lpstr>
      <vt:lpstr>Kendall statistic (tau)</vt:lpstr>
      <vt:lpstr>Chi-square statistic</vt:lpstr>
      <vt:lpstr>Migraine Headache</vt:lpstr>
      <vt:lpstr>The Chi-square statistics</vt:lpstr>
      <vt:lpstr>The test procedure</vt:lpstr>
      <vt:lpstr>TABEL 9. Critical Values of the Chi-Square Distribution </vt:lpstr>
      <vt:lpstr>Calculating the expected probabilities</vt:lpstr>
      <vt:lpstr>Calculating the expected probabilities (e)</vt:lpstr>
      <vt:lpstr>Migraine Headache</vt:lpstr>
      <vt:lpstr>Migraine Headache</vt:lpstr>
      <vt:lpstr>Migraine Headache</vt:lpstr>
      <vt:lpstr>Migraine Headache</vt:lpstr>
      <vt:lpstr>Migraine Headache</vt:lpstr>
      <vt:lpstr>Illustrations of the null hypothesis (1)</vt:lpstr>
      <vt:lpstr>Illustrations of the null hypothesis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Bosman J, Jasper</dc:creator>
  <cp:lastModifiedBy>Bosman J, Jasper</cp:lastModifiedBy>
  <cp:revision>134</cp:revision>
  <dcterms:created xsi:type="dcterms:W3CDTF">2016-04-12T12:46:35Z</dcterms:created>
  <dcterms:modified xsi:type="dcterms:W3CDTF">2019-05-17T07:23:14Z</dcterms:modified>
</cp:coreProperties>
</file>